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6" r:id="rId5"/>
    <p:sldId id="287" r:id="rId6"/>
    <p:sldId id="257" r:id="rId7"/>
    <p:sldId id="288" r:id="rId8"/>
    <p:sldId id="262" r:id="rId9"/>
    <p:sldId id="312" r:id="rId10"/>
    <p:sldId id="285" r:id="rId11"/>
    <p:sldId id="314" r:id="rId12"/>
    <p:sldId id="311" r:id="rId13"/>
    <p:sldId id="300" r:id="rId14"/>
    <p:sldId id="310" r:id="rId15"/>
    <p:sldId id="309" r:id="rId16"/>
    <p:sldId id="302" r:id="rId17"/>
    <p:sldId id="307" r:id="rId18"/>
    <p:sldId id="303" r:id="rId19"/>
    <p:sldId id="304" r:id="rId20"/>
    <p:sldId id="305" r:id="rId21"/>
    <p:sldId id="306" r:id="rId22"/>
    <p:sldId id="317" r:id="rId23"/>
    <p:sldId id="319" r:id="rId24"/>
    <p:sldId id="320" r:id="rId25"/>
    <p:sldId id="308" r:id="rId26"/>
    <p:sldId id="315" r:id="rId27"/>
    <p:sldId id="298" r:id="rId28"/>
    <p:sldId id="316" r:id="rId29"/>
    <p:sldId id="301" r:id="rId30"/>
    <p:sldId id="293" r:id="rId31"/>
    <p:sldId id="294" r:id="rId32"/>
    <p:sldId id="290" r:id="rId33"/>
    <p:sldId id="291" r:id="rId34"/>
    <p:sldId id="295" r:id="rId35"/>
    <p:sldId id="296" r:id="rId36"/>
    <p:sldId id="297" r:id="rId37"/>
    <p:sldId id="292" r:id="rId38"/>
    <p:sldId id="318" r:id="rId3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222427-0449-4731-BDC6-2F856438DC8A}">
          <p14:sldIdLst>
            <p14:sldId id="256"/>
            <p14:sldId id="287"/>
            <p14:sldId id="257"/>
            <p14:sldId id="288"/>
            <p14:sldId id="262"/>
            <p14:sldId id="312"/>
            <p14:sldId id="285"/>
            <p14:sldId id="314"/>
            <p14:sldId id="311"/>
            <p14:sldId id="300"/>
            <p14:sldId id="310"/>
            <p14:sldId id="309"/>
            <p14:sldId id="302"/>
            <p14:sldId id="307"/>
            <p14:sldId id="303"/>
            <p14:sldId id="304"/>
            <p14:sldId id="305"/>
            <p14:sldId id="306"/>
            <p14:sldId id="317"/>
            <p14:sldId id="319"/>
            <p14:sldId id="320"/>
            <p14:sldId id="308"/>
            <p14:sldId id="315"/>
            <p14:sldId id="298"/>
            <p14:sldId id="316"/>
          </p14:sldIdLst>
        </p14:section>
        <p14:section name="bavkup" id="{1DAE6C26-2A3A-4FA0-A459-6397F7C288CB}">
          <p14:sldIdLst>
            <p14:sldId id="301"/>
            <p14:sldId id="293"/>
            <p14:sldId id="294"/>
            <p14:sldId id="290"/>
            <p14:sldId id="291"/>
            <p14:sldId id="295"/>
            <p14:sldId id="296"/>
            <p14:sldId id="297"/>
            <p14:sldId id="292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105D02-BD5A-42B7-80D9-1D9028C8655A}" v="1212" dt="2024-12-06T03:02:00.376"/>
    <p1510:client id="{D8228B84-F6B1-49FB-AB5D-183DB60F0AC9}" v="1566" dt="2024-12-06T15:33:15.7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2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BA629-BEEB-438D-9333-190240F31196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3FE80D7-98A7-41CF-A554-AB11489FC7FA}">
      <dgm:prSet phldrT="[Text]"/>
      <dgm:spPr/>
      <dgm:t>
        <a:bodyPr/>
        <a:lstStyle/>
        <a:p>
          <a:r>
            <a:rPr lang="en-US"/>
            <a:t>Video Synthesis</a:t>
          </a:r>
        </a:p>
      </dgm:t>
    </dgm:pt>
    <dgm:pt modelId="{D160A8C4-D04B-4AC5-88FE-9792B3574F44}" type="parTrans" cxnId="{E3F56426-DC11-4F94-B76B-B92ED8841B7D}">
      <dgm:prSet/>
      <dgm:spPr/>
      <dgm:t>
        <a:bodyPr/>
        <a:lstStyle/>
        <a:p>
          <a:endParaRPr lang="en-US"/>
        </a:p>
      </dgm:t>
    </dgm:pt>
    <dgm:pt modelId="{E00D6745-A06E-446D-AE6E-F997D608D0B6}" type="sibTrans" cxnId="{E3F56426-DC11-4F94-B76B-B92ED8841B7D}">
      <dgm:prSet/>
      <dgm:spPr/>
      <dgm:t>
        <a:bodyPr/>
        <a:lstStyle/>
        <a:p>
          <a:endParaRPr lang="en-US"/>
        </a:p>
      </dgm:t>
    </dgm:pt>
    <dgm:pt modelId="{E3B2F533-0413-47D0-956B-F740A20575B0}">
      <dgm:prSet phldrT="[Text]"/>
      <dgm:spPr/>
      <dgm:t>
        <a:bodyPr/>
        <a:lstStyle/>
        <a:p>
          <a:r>
            <a:rPr lang="en-US"/>
            <a:t>Unconditional</a:t>
          </a:r>
        </a:p>
      </dgm:t>
    </dgm:pt>
    <dgm:pt modelId="{186F6D9D-7521-40FC-9551-08C8F0BC5624}" type="parTrans" cxnId="{A2BF52CF-2119-433F-88F6-79DE8FD17A10}">
      <dgm:prSet/>
      <dgm:spPr/>
      <dgm:t>
        <a:bodyPr/>
        <a:lstStyle/>
        <a:p>
          <a:endParaRPr lang="en-US"/>
        </a:p>
      </dgm:t>
    </dgm:pt>
    <dgm:pt modelId="{14E69B53-4493-4A4B-BF38-B68FF2DD393A}" type="sibTrans" cxnId="{A2BF52CF-2119-433F-88F6-79DE8FD17A10}">
      <dgm:prSet/>
      <dgm:spPr/>
      <dgm:t>
        <a:bodyPr/>
        <a:lstStyle/>
        <a:p>
          <a:endParaRPr lang="en-US"/>
        </a:p>
      </dgm:t>
    </dgm:pt>
    <dgm:pt modelId="{36A6477F-DCEF-45F9-8B1E-B19715F27A13}">
      <dgm:prSet phldrT="[Text]"/>
      <dgm:spPr/>
      <dgm:t>
        <a:bodyPr/>
        <a:lstStyle/>
        <a:p>
          <a:r>
            <a:rPr lang="en-US"/>
            <a:t>Motion (Physics)</a:t>
          </a:r>
        </a:p>
      </dgm:t>
    </dgm:pt>
    <dgm:pt modelId="{BD11B1EC-2D8F-4D74-BED6-050FB960D9B5}" type="parTrans" cxnId="{A4AFB769-B377-4224-9860-AF1A892F7BEA}">
      <dgm:prSet/>
      <dgm:spPr/>
      <dgm:t>
        <a:bodyPr/>
        <a:lstStyle/>
        <a:p>
          <a:endParaRPr lang="en-US"/>
        </a:p>
      </dgm:t>
    </dgm:pt>
    <dgm:pt modelId="{6FD84F61-53E6-40A3-B6D3-54345FAB9356}" type="sibTrans" cxnId="{A4AFB769-B377-4224-9860-AF1A892F7BEA}">
      <dgm:prSet/>
      <dgm:spPr/>
      <dgm:t>
        <a:bodyPr/>
        <a:lstStyle/>
        <a:p>
          <a:endParaRPr lang="en-US"/>
        </a:p>
      </dgm:t>
    </dgm:pt>
    <dgm:pt modelId="{21BB0C5A-113D-4993-B14E-0A800D51DE07}">
      <dgm:prSet phldrT="[Text]"/>
      <dgm:spPr/>
      <dgm:t>
        <a:bodyPr/>
        <a:lstStyle/>
        <a:p>
          <a:r>
            <a:rPr lang="en-US"/>
            <a:t>Structure</a:t>
          </a:r>
        </a:p>
      </dgm:t>
    </dgm:pt>
    <dgm:pt modelId="{3F64DA4D-AB9F-476A-B64D-EAC4562ACF85}" type="parTrans" cxnId="{9FEA924B-18C1-426D-B85E-6E00F7A2C7A4}">
      <dgm:prSet/>
      <dgm:spPr/>
      <dgm:t>
        <a:bodyPr/>
        <a:lstStyle/>
        <a:p>
          <a:endParaRPr lang="en-US"/>
        </a:p>
      </dgm:t>
    </dgm:pt>
    <dgm:pt modelId="{C25AE5D1-A787-48EB-AF83-FE40014CA70F}" type="sibTrans" cxnId="{9FEA924B-18C1-426D-B85E-6E00F7A2C7A4}">
      <dgm:prSet/>
      <dgm:spPr/>
      <dgm:t>
        <a:bodyPr/>
        <a:lstStyle/>
        <a:p>
          <a:endParaRPr lang="en-US"/>
        </a:p>
      </dgm:t>
    </dgm:pt>
    <dgm:pt modelId="{6DA0EE34-E535-48A2-BCE3-197DDC5CF1DB}">
      <dgm:prSet phldrT="[Text]"/>
      <dgm:spPr/>
      <dgm:t>
        <a:bodyPr/>
        <a:lstStyle/>
        <a:p>
          <a:r>
            <a:rPr lang="en-US"/>
            <a:t>Conditional </a:t>
          </a:r>
          <a:br>
            <a:rPr lang="en-US"/>
          </a:br>
          <a:r>
            <a:rPr lang="en-US"/>
            <a:t>(More Control)</a:t>
          </a:r>
        </a:p>
      </dgm:t>
    </dgm:pt>
    <dgm:pt modelId="{6ADC24AF-4207-4704-A8CA-1464144DB2C5}" type="parTrans" cxnId="{07B8B064-65C3-4F50-84A2-EBCA4827EF08}">
      <dgm:prSet/>
      <dgm:spPr/>
      <dgm:t>
        <a:bodyPr/>
        <a:lstStyle/>
        <a:p>
          <a:endParaRPr lang="en-US"/>
        </a:p>
      </dgm:t>
    </dgm:pt>
    <dgm:pt modelId="{F50D502D-DD2C-47C4-A27D-235EF44BCA90}" type="sibTrans" cxnId="{07B8B064-65C3-4F50-84A2-EBCA4827EF08}">
      <dgm:prSet/>
      <dgm:spPr/>
      <dgm:t>
        <a:bodyPr/>
        <a:lstStyle/>
        <a:p>
          <a:endParaRPr lang="en-US"/>
        </a:p>
      </dgm:t>
    </dgm:pt>
    <dgm:pt modelId="{4635C1D9-2057-49B6-8196-D98C4912C395}">
      <dgm:prSet phldrT="[Text]"/>
      <dgm:spPr/>
      <dgm:t>
        <a:bodyPr/>
        <a:lstStyle/>
        <a:p>
          <a:r>
            <a:rPr lang="en-US"/>
            <a:t>... etc.</a:t>
          </a:r>
        </a:p>
      </dgm:t>
    </dgm:pt>
    <dgm:pt modelId="{4B368807-4490-471D-A9CB-69F04C203A56}" type="parTrans" cxnId="{322415DB-6A35-4019-B71E-E0F0205F664B}">
      <dgm:prSet/>
      <dgm:spPr/>
      <dgm:t>
        <a:bodyPr/>
        <a:lstStyle/>
        <a:p>
          <a:endParaRPr lang="en-US"/>
        </a:p>
      </dgm:t>
    </dgm:pt>
    <dgm:pt modelId="{C7BFFB2C-6D69-41DA-A2D2-3FA1834DC4B7}" type="sibTrans" cxnId="{322415DB-6A35-4019-B71E-E0F0205F664B}">
      <dgm:prSet/>
      <dgm:spPr/>
      <dgm:t>
        <a:bodyPr/>
        <a:lstStyle/>
        <a:p>
          <a:endParaRPr lang="en-US"/>
        </a:p>
      </dgm:t>
    </dgm:pt>
    <dgm:pt modelId="{FD60D880-9ABF-4EA8-9551-215AB7C6994D}" type="pres">
      <dgm:prSet presAssocID="{BC4BA629-BEEB-438D-9333-190240F3119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D1DC0F2-29B6-4364-B990-AFF5AA089CD1}" type="pres">
      <dgm:prSet presAssocID="{83FE80D7-98A7-41CF-A554-AB11489FC7FA}" presName="hierRoot1" presStyleCnt="0">
        <dgm:presLayoutVars>
          <dgm:hierBranch val="init"/>
        </dgm:presLayoutVars>
      </dgm:prSet>
      <dgm:spPr/>
    </dgm:pt>
    <dgm:pt modelId="{4560D47A-339D-4607-8632-DCE73B8E0B7A}" type="pres">
      <dgm:prSet presAssocID="{83FE80D7-98A7-41CF-A554-AB11489FC7FA}" presName="rootComposite1" presStyleCnt="0"/>
      <dgm:spPr/>
    </dgm:pt>
    <dgm:pt modelId="{7BE74FEB-D2D2-4229-80FF-3118BFE2E44F}" type="pres">
      <dgm:prSet presAssocID="{83FE80D7-98A7-41CF-A554-AB11489FC7FA}" presName="rootText1" presStyleLbl="node0" presStyleIdx="0" presStyleCnt="1">
        <dgm:presLayoutVars>
          <dgm:chPref val="3"/>
        </dgm:presLayoutVars>
      </dgm:prSet>
      <dgm:spPr/>
    </dgm:pt>
    <dgm:pt modelId="{876B819D-CC18-49E5-AE84-1712FEE75584}" type="pres">
      <dgm:prSet presAssocID="{83FE80D7-98A7-41CF-A554-AB11489FC7FA}" presName="rootConnector1" presStyleLbl="node1" presStyleIdx="0" presStyleCnt="0"/>
      <dgm:spPr/>
    </dgm:pt>
    <dgm:pt modelId="{AF33B229-6053-4E10-A7CB-FCF1681A7840}" type="pres">
      <dgm:prSet presAssocID="{83FE80D7-98A7-41CF-A554-AB11489FC7FA}" presName="hierChild2" presStyleCnt="0"/>
      <dgm:spPr/>
    </dgm:pt>
    <dgm:pt modelId="{AA8BB173-5BF2-4E0A-83AD-D3948984C1CA}" type="pres">
      <dgm:prSet presAssocID="{186F6D9D-7521-40FC-9551-08C8F0BC5624}" presName="Name37" presStyleLbl="parChTrans1D2" presStyleIdx="0" presStyleCnt="2"/>
      <dgm:spPr/>
    </dgm:pt>
    <dgm:pt modelId="{2C260CE1-EC30-4A5D-AE65-9B1ACBE26B84}" type="pres">
      <dgm:prSet presAssocID="{E3B2F533-0413-47D0-956B-F740A20575B0}" presName="hierRoot2" presStyleCnt="0">
        <dgm:presLayoutVars>
          <dgm:hierBranch val="init"/>
        </dgm:presLayoutVars>
      </dgm:prSet>
      <dgm:spPr/>
    </dgm:pt>
    <dgm:pt modelId="{93ECD3C9-CB98-4EF2-B0AA-A7F0A306C9CB}" type="pres">
      <dgm:prSet presAssocID="{E3B2F533-0413-47D0-956B-F740A20575B0}" presName="rootComposite" presStyleCnt="0"/>
      <dgm:spPr/>
    </dgm:pt>
    <dgm:pt modelId="{66D96C2B-5F64-4642-A9D8-739A44C05FEB}" type="pres">
      <dgm:prSet presAssocID="{E3B2F533-0413-47D0-956B-F740A20575B0}" presName="rootText" presStyleLbl="node2" presStyleIdx="0" presStyleCnt="2" custLinFactNeighborX="-1301" custLinFactNeighborY="6503">
        <dgm:presLayoutVars>
          <dgm:chPref val="3"/>
        </dgm:presLayoutVars>
      </dgm:prSet>
      <dgm:spPr/>
    </dgm:pt>
    <dgm:pt modelId="{2D51CFEA-27DE-4566-8065-B0DB32573F0B}" type="pres">
      <dgm:prSet presAssocID="{E3B2F533-0413-47D0-956B-F740A20575B0}" presName="rootConnector" presStyleLbl="node2" presStyleIdx="0" presStyleCnt="2"/>
      <dgm:spPr/>
    </dgm:pt>
    <dgm:pt modelId="{8603723D-85B1-4208-B753-8A4246BDC599}" type="pres">
      <dgm:prSet presAssocID="{E3B2F533-0413-47D0-956B-F740A20575B0}" presName="hierChild4" presStyleCnt="0"/>
      <dgm:spPr/>
    </dgm:pt>
    <dgm:pt modelId="{C017921D-828D-475F-B729-352589756153}" type="pres">
      <dgm:prSet presAssocID="{E3B2F533-0413-47D0-956B-F740A20575B0}" presName="hierChild5" presStyleCnt="0"/>
      <dgm:spPr/>
    </dgm:pt>
    <dgm:pt modelId="{70C07A70-BBE3-4BDD-AFD0-A17CFA5DA726}" type="pres">
      <dgm:prSet presAssocID="{6ADC24AF-4207-4704-A8CA-1464144DB2C5}" presName="Name37" presStyleLbl="parChTrans1D2" presStyleIdx="1" presStyleCnt="2"/>
      <dgm:spPr/>
    </dgm:pt>
    <dgm:pt modelId="{29CCA7FA-CD3D-443C-9F75-AFF1A3273F73}" type="pres">
      <dgm:prSet presAssocID="{6DA0EE34-E535-48A2-BCE3-197DDC5CF1DB}" presName="hierRoot2" presStyleCnt="0">
        <dgm:presLayoutVars>
          <dgm:hierBranch val="init"/>
        </dgm:presLayoutVars>
      </dgm:prSet>
      <dgm:spPr/>
    </dgm:pt>
    <dgm:pt modelId="{DCE168B9-ECD7-4BE8-9AB1-284DF7BEA026}" type="pres">
      <dgm:prSet presAssocID="{6DA0EE34-E535-48A2-BCE3-197DDC5CF1DB}" presName="rootComposite" presStyleCnt="0"/>
      <dgm:spPr/>
    </dgm:pt>
    <dgm:pt modelId="{F561A9B4-D839-46A5-A79C-D80F9FAD3D94}" type="pres">
      <dgm:prSet presAssocID="{6DA0EE34-E535-48A2-BCE3-197DDC5CF1DB}" presName="rootText" presStyleLbl="node2" presStyleIdx="1" presStyleCnt="2">
        <dgm:presLayoutVars>
          <dgm:chPref val="3"/>
        </dgm:presLayoutVars>
      </dgm:prSet>
      <dgm:spPr/>
    </dgm:pt>
    <dgm:pt modelId="{DAF30306-8412-4652-9AFD-596C906CA032}" type="pres">
      <dgm:prSet presAssocID="{6DA0EE34-E535-48A2-BCE3-197DDC5CF1DB}" presName="rootConnector" presStyleLbl="node2" presStyleIdx="1" presStyleCnt="2"/>
      <dgm:spPr/>
    </dgm:pt>
    <dgm:pt modelId="{A13F095A-3D7A-417F-A2F1-18F18CE0A262}" type="pres">
      <dgm:prSet presAssocID="{6DA0EE34-E535-48A2-BCE3-197DDC5CF1DB}" presName="hierChild4" presStyleCnt="0"/>
      <dgm:spPr/>
    </dgm:pt>
    <dgm:pt modelId="{0A7B3A2E-CE6C-4241-86F2-F3AAF9A3A8F3}" type="pres">
      <dgm:prSet presAssocID="{BD11B1EC-2D8F-4D74-BED6-050FB960D9B5}" presName="Name37" presStyleLbl="parChTrans1D3" presStyleIdx="0" presStyleCnt="3"/>
      <dgm:spPr/>
    </dgm:pt>
    <dgm:pt modelId="{D11B236E-3DA1-4AD5-9997-F55FA2FD99AB}" type="pres">
      <dgm:prSet presAssocID="{36A6477F-DCEF-45F9-8B1E-B19715F27A13}" presName="hierRoot2" presStyleCnt="0">
        <dgm:presLayoutVars>
          <dgm:hierBranch val="init"/>
        </dgm:presLayoutVars>
      </dgm:prSet>
      <dgm:spPr/>
    </dgm:pt>
    <dgm:pt modelId="{02B5B0B9-90DF-4A6F-9BCD-39CABF275EDA}" type="pres">
      <dgm:prSet presAssocID="{36A6477F-DCEF-45F9-8B1E-B19715F27A13}" presName="rootComposite" presStyleCnt="0"/>
      <dgm:spPr/>
    </dgm:pt>
    <dgm:pt modelId="{BB202D0F-D0ED-4308-80B3-412DF62E843A}" type="pres">
      <dgm:prSet presAssocID="{36A6477F-DCEF-45F9-8B1E-B19715F27A13}" presName="rootText" presStyleLbl="node3" presStyleIdx="0" presStyleCnt="3">
        <dgm:presLayoutVars>
          <dgm:chPref val="3"/>
        </dgm:presLayoutVars>
      </dgm:prSet>
      <dgm:spPr/>
    </dgm:pt>
    <dgm:pt modelId="{ECE6819A-659C-4C18-AF40-6635B067F892}" type="pres">
      <dgm:prSet presAssocID="{36A6477F-DCEF-45F9-8B1E-B19715F27A13}" presName="rootConnector" presStyleLbl="node3" presStyleIdx="0" presStyleCnt="3"/>
      <dgm:spPr/>
    </dgm:pt>
    <dgm:pt modelId="{12C2F4CD-36C7-4E22-8667-FF8C8D700FC9}" type="pres">
      <dgm:prSet presAssocID="{36A6477F-DCEF-45F9-8B1E-B19715F27A13}" presName="hierChild4" presStyleCnt="0"/>
      <dgm:spPr/>
    </dgm:pt>
    <dgm:pt modelId="{954F989F-A8CF-467A-B1B1-FA274C3C673D}" type="pres">
      <dgm:prSet presAssocID="{36A6477F-DCEF-45F9-8B1E-B19715F27A13}" presName="hierChild5" presStyleCnt="0"/>
      <dgm:spPr/>
    </dgm:pt>
    <dgm:pt modelId="{59447AF5-0C36-48EA-BEFF-47D1502F0A09}" type="pres">
      <dgm:prSet presAssocID="{3F64DA4D-AB9F-476A-B64D-EAC4562ACF85}" presName="Name37" presStyleLbl="parChTrans1D3" presStyleIdx="1" presStyleCnt="3"/>
      <dgm:spPr/>
    </dgm:pt>
    <dgm:pt modelId="{8E38B76D-CE28-4158-8DB6-0C45BFF06932}" type="pres">
      <dgm:prSet presAssocID="{21BB0C5A-113D-4993-B14E-0A800D51DE07}" presName="hierRoot2" presStyleCnt="0">
        <dgm:presLayoutVars>
          <dgm:hierBranch val="init"/>
        </dgm:presLayoutVars>
      </dgm:prSet>
      <dgm:spPr/>
    </dgm:pt>
    <dgm:pt modelId="{96A72F6F-1263-40DD-9AF4-589015E6C3C4}" type="pres">
      <dgm:prSet presAssocID="{21BB0C5A-113D-4993-B14E-0A800D51DE07}" presName="rootComposite" presStyleCnt="0"/>
      <dgm:spPr/>
    </dgm:pt>
    <dgm:pt modelId="{4A4B0053-B982-4B97-806F-E8050EB9E401}" type="pres">
      <dgm:prSet presAssocID="{21BB0C5A-113D-4993-B14E-0A800D51DE07}" presName="rootText" presStyleLbl="node3" presStyleIdx="1" presStyleCnt="3">
        <dgm:presLayoutVars>
          <dgm:chPref val="3"/>
        </dgm:presLayoutVars>
      </dgm:prSet>
      <dgm:spPr/>
    </dgm:pt>
    <dgm:pt modelId="{FAB04C81-9AC5-469E-B37B-FD5E82B1279B}" type="pres">
      <dgm:prSet presAssocID="{21BB0C5A-113D-4993-B14E-0A800D51DE07}" presName="rootConnector" presStyleLbl="node3" presStyleIdx="1" presStyleCnt="3"/>
      <dgm:spPr/>
    </dgm:pt>
    <dgm:pt modelId="{F91F7C6E-F7C6-45A6-BCA5-1B4C93341C63}" type="pres">
      <dgm:prSet presAssocID="{21BB0C5A-113D-4993-B14E-0A800D51DE07}" presName="hierChild4" presStyleCnt="0"/>
      <dgm:spPr/>
    </dgm:pt>
    <dgm:pt modelId="{3A0F59C0-65E9-4A22-B79C-FCE04558484D}" type="pres">
      <dgm:prSet presAssocID="{21BB0C5A-113D-4993-B14E-0A800D51DE07}" presName="hierChild5" presStyleCnt="0"/>
      <dgm:spPr/>
    </dgm:pt>
    <dgm:pt modelId="{2D159DE2-9C83-47EB-91B2-20F43F547FD1}" type="pres">
      <dgm:prSet presAssocID="{4B368807-4490-471D-A9CB-69F04C203A56}" presName="Name37" presStyleLbl="parChTrans1D3" presStyleIdx="2" presStyleCnt="3"/>
      <dgm:spPr/>
    </dgm:pt>
    <dgm:pt modelId="{DAD051FA-EE69-42D3-868B-947D5EA68857}" type="pres">
      <dgm:prSet presAssocID="{4635C1D9-2057-49B6-8196-D98C4912C395}" presName="hierRoot2" presStyleCnt="0">
        <dgm:presLayoutVars>
          <dgm:hierBranch val="init"/>
        </dgm:presLayoutVars>
      </dgm:prSet>
      <dgm:spPr/>
    </dgm:pt>
    <dgm:pt modelId="{53546CA8-A880-419A-BB6F-3F5E67C52E5B}" type="pres">
      <dgm:prSet presAssocID="{4635C1D9-2057-49B6-8196-D98C4912C395}" presName="rootComposite" presStyleCnt="0"/>
      <dgm:spPr/>
    </dgm:pt>
    <dgm:pt modelId="{B28F269F-93FA-4263-B1B0-0B43803D0B80}" type="pres">
      <dgm:prSet presAssocID="{4635C1D9-2057-49B6-8196-D98C4912C395}" presName="rootText" presStyleLbl="node3" presStyleIdx="2" presStyleCnt="3">
        <dgm:presLayoutVars>
          <dgm:chPref val="3"/>
        </dgm:presLayoutVars>
      </dgm:prSet>
      <dgm:spPr/>
    </dgm:pt>
    <dgm:pt modelId="{C8669B48-C934-4EB7-BCA0-515D7F0F9835}" type="pres">
      <dgm:prSet presAssocID="{4635C1D9-2057-49B6-8196-D98C4912C395}" presName="rootConnector" presStyleLbl="node3" presStyleIdx="2" presStyleCnt="3"/>
      <dgm:spPr/>
    </dgm:pt>
    <dgm:pt modelId="{90D3D645-91F3-4B3A-8822-3B78E93A27C2}" type="pres">
      <dgm:prSet presAssocID="{4635C1D9-2057-49B6-8196-D98C4912C395}" presName="hierChild4" presStyleCnt="0"/>
      <dgm:spPr/>
    </dgm:pt>
    <dgm:pt modelId="{8E614599-6455-422A-97B9-68D76B035E3C}" type="pres">
      <dgm:prSet presAssocID="{4635C1D9-2057-49B6-8196-D98C4912C395}" presName="hierChild5" presStyleCnt="0"/>
      <dgm:spPr/>
    </dgm:pt>
    <dgm:pt modelId="{472372BA-2618-4A89-87DD-068C5F45A56D}" type="pres">
      <dgm:prSet presAssocID="{6DA0EE34-E535-48A2-BCE3-197DDC5CF1DB}" presName="hierChild5" presStyleCnt="0"/>
      <dgm:spPr/>
    </dgm:pt>
    <dgm:pt modelId="{E13E45FC-D489-4BF3-BD9A-C48C79CB03EB}" type="pres">
      <dgm:prSet presAssocID="{83FE80D7-98A7-41CF-A554-AB11489FC7FA}" presName="hierChild3" presStyleCnt="0"/>
      <dgm:spPr/>
    </dgm:pt>
  </dgm:ptLst>
  <dgm:cxnLst>
    <dgm:cxn modelId="{390C7C16-4AC3-44FB-8EC2-344A55A4CA9F}" type="presOf" srcId="{21BB0C5A-113D-4993-B14E-0A800D51DE07}" destId="{4A4B0053-B982-4B97-806F-E8050EB9E401}" srcOrd="0" destOrd="0" presId="urn:microsoft.com/office/officeart/2005/8/layout/orgChart1"/>
    <dgm:cxn modelId="{D8529819-6C7E-483C-8902-99B47E384050}" type="presOf" srcId="{4B368807-4490-471D-A9CB-69F04C203A56}" destId="{2D159DE2-9C83-47EB-91B2-20F43F547FD1}" srcOrd="0" destOrd="0" presId="urn:microsoft.com/office/officeart/2005/8/layout/orgChart1"/>
    <dgm:cxn modelId="{D074691F-3CED-4032-B274-8F9852CB2663}" type="presOf" srcId="{4635C1D9-2057-49B6-8196-D98C4912C395}" destId="{B28F269F-93FA-4263-B1B0-0B43803D0B80}" srcOrd="0" destOrd="0" presId="urn:microsoft.com/office/officeart/2005/8/layout/orgChart1"/>
    <dgm:cxn modelId="{E3F56426-DC11-4F94-B76B-B92ED8841B7D}" srcId="{BC4BA629-BEEB-438D-9333-190240F31196}" destId="{83FE80D7-98A7-41CF-A554-AB11489FC7FA}" srcOrd="0" destOrd="0" parTransId="{D160A8C4-D04B-4AC5-88FE-9792B3574F44}" sibTransId="{E00D6745-A06E-446D-AE6E-F997D608D0B6}"/>
    <dgm:cxn modelId="{45884B30-6A68-4784-9802-380A8880E449}" type="presOf" srcId="{E3B2F533-0413-47D0-956B-F740A20575B0}" destId="{2D51CFEA-27DE-4566-8065-B0DB32573F0B}" srcOrd="1" destOrd="0" presId="urn:microsoft.com/office/officeart/2005/8/layout/orgChart1"/>
    <dgm:cxn modelId="{3326363C-B68A-44FE-B1DD-453BEA36E641}" type="presOf" srcId="{BD11B1EC-2D8F-4D74-BED6-050FB960D9B5}" destId="{0A7B3A2E-CE6C-4241-86F2-F3AAF9A3A8F3}" srcOrd="0" destOrd="0" presId="urn:microsoft.com/office/officeart/2005/8/layout/orgChart1"/>
    <dgm:cxn modelId="{8C1F2841-D59F-41E0-A101-059C03243A87}" type="presOf" srcId="{4635C1D9-2057-49B6-8196-D98C4912C395}" destId="{C8669B48-C934-4EB7-BCA0-515D7F0F9835}" srcOrd="1" destOrd="0" presId="urn:microsoft.com/office/officeart/2005/8/layout/orgChart1"/>
    <dgm:cxn modelId="{07B8B064-65C3-4F50-84A2-EBCA4827EF08}" srcId="{83FE80D7-98A7-41CF-A554-AB11489FC7FA}" destId="{6DA0EE34-E535-48A2-BCE3-197DDC5CF1DB}" srcOrd="1" destOrd="0" parTransId="{6ADC24AF-4207-4704-A8CA-1464144DB2C5}" sibTransId="{F50D502D-DD2C-47C4-A27D-235EF44BCA90}"/>
    <dgm:cxn modelId="{EB893D47-AC54-4C83-9395-231A71985C66}" type="presOf" srcId="{36A6477F-DCEF-45F9-8B1E-B19715F27A13}" destId="{BB202D0F-D0ED-4308-80B3-412DF62E843A}" srcOrd="0" destOrd="0" presId="urn:microsoft.com/office/officeart/2005/8/layout/orgChart1"/>
    <dgm:cxn modelId="{A4AFB769-B377-4224-9860-AF1A892F7BEA}" srcId="{6DA0EE34-E535-48A2-BCE3-197DDC5CF1DB}" destId="{36A6477F-DCEF-45F9-8B1E-B19715F27A13}" srcOrd="0" destOrd="0" parTransId="{BD11B1EC-2D8F-4D74-BED6-050FB960D9B5}" sibTransId="{6FD84F61-53E6-40A3-B6D3-54345FAB9356}"/>
    <dgm:cxn modelId="{9FEA924B-18C1-426D-B85E-6E00F7A2C7A4}" srcId="{6DA0EE34-E535-48A2-BCE3-197DDC5CF1DB}" destId="{21BB0C5A-113D-4993-B14E-0A800D51DE07}" srcOrd="1" destOrd="0" parTransId="{3F64DA4D-AB9F-476A-B64D-EAC4562ACF85}" sibTransId="{C25AE5D1-A787-48EB-AF83-FE40014CA70F}"/>
    <dgm:cxn modelId="{06C6FF4E-682C-480D-8ABD-C26E60C47482}" type="presOf" srcId="{BC4BA629-BEEB-438D-9333-190240F31196}" destId="{FD60D880-9ABF-4EA8-9551-215AB7C6994D}" srcOrd="0" destOrd="0" presId="urn:microsoft.com/office/officeart/2005/8/layout/orgChart1"/>
    <dgm:cxn modelId="{C56A6D6F-7FBC-422A-9B1A-8E7CBE508484}" type="presOf" srcId="{83FE80D7-98A7-41CF-A554-AB11489FC7FA}" destId="{876B819D-CC18-49E5-AE84-1712FEE75584}" srcOrd="1" destOrd="0" presId="urn:microsoft.com/office/officeart/2005/8/layout/orgChart1"/>
    <dgm:cxn modelId="{68949375-CDAD-4E98-9199-7418B58DF6B9}" type="presOf" srcId="{6DA0EE34-E535-48A2-BCE3-197DDC5CF1DB}" destId="{DAF30306-8412-4652-9AFD-596C906CA032}" srcOrd="1" destOrd="0" presId="urn:microsoft.com/office/officeart/2005/8/layout/orgChart1"/>
    <dgm:cxn modelId="{3508EA7D-E861-49DE-B87D-AD4ABE473CDC}" type="presOf" srcId="{6ADC24AF-4207-4704-A8CA-1464144DB2C5}" destId="{70C07A70-BBE3-4BDD-AFD0-A17CFA5DA726}" srcOrd="0" destOrd="0" presId="urn:microsoft.com/office/officeart/2005/8/layout/orgChart1"/>
    <dgm:cxn modelId="{3633ED82-6B2A-40D1-8D67-8863BFA928DD}" type="presOf" srcId="{6DA0EE34-E535-48A2-BCE3-197DDC5CF1DB}" destId="{F561A9B4-D839-46A5-A79C-D80F9FAD3D94}" srcOrd="0" destOrd="0" presId="urn:microsoft.com/office/officeart/2005/8/layout/orgChart1"/>
    <dgm:cxn modelId="{BCC3608B-8DE4-413B-B9F6-6A4F9B720D5D}" type="presOf" srcId="{21BB0C5A-113D-4993-B14E-0A800D51DE07}" destId="{FAB04C81-9AC5-469E-B37B-FD5E82B1279B}" srcOrd="1" destOrd="0" presId="urn:microsoft.com/office/officeart/2005/8/layout/orgChart1"/>
    <dgm:cxn modelId="{A00566B1-D2EF-440B-A49F-C561DEA55D78}" type="presOf" srcId="{36A6477F-DCEF-45F9-8B1E-B19715F27A13}" destId="{ECE6819A-659C-4C18-AF40-6635B067F892}" srcOrd="1" destOrd="0" presId="urn:microsoft.com/office/officeart/2005/8/layout/orgChart1"/>
    <dgm:cxn modelId="{329AD7B6-6107-4EF8-93D4-0CD8EC4C6938}" type="presOf" srcId="{83FE80D7-98A7-41CF-A554-AB11489FC7FA}" destId="{7BE74FEB-D2D2-4229-80FF-3118BFE2E44F}" srcOrd="0" destOrd="0" presId="urn:microsoft.com/office/officeart/2005/8/layout/orgChart1"/>
    <dgm:cxn modelId="{BDB0EABB-041A-487F-9B37-B712514C6EBE}" type="presOf" srcId="{186F6D9D-7521-40FC-9551-08C8F0BC5624}" destId="{AA8BB173-5BF2-4E0A-83AD-D3948984C1CA}" srcOrd="0" destOrd="0" presId="urn:microsoft.com/office/officeart/2005/8/layout/orgChart1"/>
    <dgm:cxn modelId="{A2BF52CF-2119-433F-88F6-79DE8FD17A10}" srcId="{83FE80D7-98A7-41CF-A554-AB11489FC7FA}" destId="{E3B2F533-0413-47D0-956B-F740A20575B0}" srcOrd="0" destOrd="0" parTransId="{186F6D9D-7521-40FC-9551-08C8F0BC5624}" sibTransId="{14E69B53-4493-4A4B-BF38-B68FF2DD393A}"/>
    <dgm:cxn modelId="{322415DB-6A35-4019-B71E-E0F0205F664B}" srcId="{6DA0EE34-E535-48A2-BCE3-197DDC5CF1DB}" destId="{4635C1D9-2057-49B6-8196-D98C4912C395}" srcOrd="2" destOrd="0" parTransId="{4B368807-4490-471D-A9CB-69F04C203A56}" sibTransId="{C7BFFB2C-6D69-41DA-A2D2-3FA1834DC4B7}"/>
    <dgm:cxn modelId="{890A62F0-5B67-4CDE-964D-864A07409B58}" type="presOf" srcId="{E3B2F533-0413-47D0-956B-F740A20575B0}" destId="{66D96C2B-5F64-4642-A9D8-739A44C05FEB}" srcOrd="0" destOrd="0" presId="urn:microsoft.com/office/officeart/2005/8/layout/orgChart1"/>
    <dgm:cxn modelId="{36C7BDF4-8AE7-4BAE-A6BD-6ACF1ECEF5BF}" type="presOf" srcId="{3F64DA4D-AB9F-476A-B64D-EAC4562ACF85}" destId="{59447AF5-0C36-48EA-BEFF-47D1502F0A09}" srcOrd="0" destOrd="0" presId="urn:microsoft.com/office/officeart/2005/8/layout/orgChart1"/>
    <dgm:cxn modelId="{FC086212-8B3D-4BF0-B452-A5AC82DBDCCD}" type="presParOf" srcId="{FD60D880-9ABF-4EA8-9551-215AB7C6994D}" destId="{ED1DC0F2-29B6-4364-B990-AFF5AA089CD1}" srcOrd="0" destOrd="0" presId="urn:microsoft.com/office/officeart/2005/8/layout/orgChart1"/>
    <dgm:cxn modelId="{D48AA121-C3C3-4326-B010-8BF90697CB89}" type="presParOf" srcId="{ED1DC0F2-29B6-4364-B990-AFF5AA089CD1}" destId="{4560D47A-339D-4607-8632-DCE73B8E0B7A}" srcOrd="0" destOrd="0" presId="urn:microsoft.com/office/officeart/2005/8/layout/orgChart1"/>
    <dgm:cxn modelId="{E7D6AE72-DF99-4E75-9305-437DF977587E}" type="presParOf" srcId="{4560D47A-339D-4607-8632-DCE73B8E0B7A}" destId="{7BE74FEB-D2D2-4229-80FF-3118BFE2E44F}" srcOrd="0" destOrd="0" presId="urn:microsoft.com/office/officeart/2005/8/layout/orgChart1"/>
    <dgm:cxn modelId="{E7277012-FD38-4DA7-A53D-E659BD59BCF4}" type="presParOf" srcId="{4560D47A-339D-4607-8632-DCE73B8E0B7A}" destId="{876B819D-CC18-49E5-AE84-1712FEE75584}" srcOrd="1" destOrd="0" presId="urn:microsoft.com/office/officeart/2005/8/layout/orgChart1"/>
    <dgm:cxn modelId="{4BA270BD-E451-4906-825B-FC56B4D5C487}" type="presParOf" srcId="{ED1DC0F2-29B6-4364-B990-AFF5AA089CD1}" destId="{AF33B229-6053-4E10-A7CB-FCF1681A7840}" srcOrd="1" destOrd="0" presId="urn:microsoft.com/office/officeart/2005/8/layout/orgChart1"/>
    <dgm:cxn modelId="{A25AF28B-8064-4DC2-B9A0-EE97A3AE0C94}" type="presParOf" srcId="{AF33B229-6053-4E10-A7CB-FCF1681A7840}" destId="{AA8BB173-5BF2-4E0A-83AD-D3948984C1CA}" srcOrd="0" destOrd="0" presId="urn:microsoft.com/office/officeart/2005/8/layout/orgChart1"/>
    <dgm:cxn modelId="{77B409D2-2A46-48E2-B969-1D7E94BD4278}" type="presParOf" srcId="{AF33B229-6053-4E10-A7CB-FCF1681A7840}" destId="{2C260CE1-EC30-4A5D-AE65-9B1ACBE26B84}" srcOrd="1" destOrd="0" presId="urn:microsoft.com/office/officeart/2005/8/layout/orgChart1"/>
    <dgm:cxn modelId="{74D0AA0A-AF79-4E29-B36F-EEA6F938FB9B}" type="presParOf" srcId="{2C260CE1-EC30-4A5D-AE65-9B1ACBE26B84}" destId="{93ECD3C9-CB98-4EF2-B0AA-A7F0A306C9CB}" srcOrd="0" destOrd="0" presId="urn:microsoft.com/office/officeart/2005/8/layout/orgChart1"/>
    <dgm:cxn modelId="{39EE3F3D-AC22-4623-80BF-2D642EE0C9F2}" type="presParOf" srcId="{93ECD3C9-CB98-4EF2-B0AA-A7F0A306C9CB}" destId="{66D96C2B-5F64-4642-A9D8-739A44C05FEB}" srcOrd="0" destOrd="0" presId="urn:microsoft.com/office/officeart/2005/8/layout/orgChart1"/>
    <dgm:cxn modelId="{121A0543-8D13-4C8D-A2BE-C77E20F1D244}" type="presParOf" srcId="{93ECD3C9-CB98-4EF2-B0AA-A7F0A306C9CB}" destId="{2D51CFEA-27DE-4566-8065-B0DB32573F0B}" srcOrd="1" destOrd="0" presId="urn:microsoft.com/office/officeart/2005/8/layout/orgChart1"/>
    <dgm:cxn modelId="{73706010-E845-40B4-89F5-3E4EB8FC5422}" type="presParOf" srcId="{2C260CE1-EC30-4A5D-AE65-9B1ACBE26B84}" destId="{8603723D-85B1-4208-B753-8A4246BDC599}" srcOrd="1" destOrd="0" presId="urn:microsoft.com/office/officeart/2005/8/layout/orgChart1"/>
    <dgm:cxn modelId="{D6FC0E8E-0547-44B1-B618-809EF53421A6}" type="presParOf" srcId="{2C260CE1-EC30-4A5D-AE65-9B1ACBE26B84}" destId="{C017921D-828D-475F-B729-352589756153}" srcOrd="2" destOrd="0" presId="urn:microsoft.com/office/officeart/2005/8/layout/orgChart1"/>
    <dgm:cxn modelId="{49546054-296C-4AC1-8497-C1706518D4B5}" type="presParOf" srcId="{AF33B229-6053-4E10-A7CB-FCF1681A7840}" destId="{70C07A70-BBE3-4BDD-AFD0-A17CFA5DA726}" srcOrd="2" destOrd="0" presId="urn:microsoft.com/office/officeart/2005/8/layout/orgChart1"/>
    <dgm:cxn modelId="{BE7B66B9-0CC6-4E55-81C7-193AF05164AB}" type="presParOf" srcId="{AF33B229-6053-4E10-A7CB-FCF1681A7840}" destId="{29CCA7FA-CD3D-443C-9F75-AFF1A3273F73}" srcOrd="3" destOrd="0" presId="urn:microsoft.com/office/officeart/2005/8/layout/orgChart1"/>
    <dgm:cxn modelId="{1237DDA3-21F2-4F74-9D70-37E884DD0B9D}" type="presParOf" srcId="{29CCA7FA-CD3D-443C-9F75-AFF1A3273F73}" destId="{DCE168B9-ECD7-4BE8-9AB1-284DF7BEA026}" srcOrd="0" destOrd="0" presId="urn:microsoft.com/office/officeart/2005/8/layout/orgChart1"/>
    <dgm:cxn modelId="{3427F9E3-CB5F-4ECF-8473-A821A0720295}" type="presParOf" srcId="{DCE168B9-ECD7-4BE8-9AB1-284DF7BEA026}" destId="{F561A9B4-D839-46A5-A79C-D80F9FAD3D94}" srcOrd="0" destOrd="0" presId="urn:microsoft.com/office/officeart/2005/8/layout/orgChart1"/>
    <dgm:cxn modelId="{74C1C156-79B5-4ABA-8085-B5AE3D733968}" type="presParOf" srcId="{DCE168B9-ECD7-4BE8-9AB1-284DF7BEA026}" destId="{DAF30306-8412-4652-9AFD-596C906CA032}" srcOrd="1" destOrd="0" presId="urn:microsoft.com/office/officeart/2005/8/layout/orgChart1"/>
    <dgm:cxn modelId="{CC3B8884-09E5-4254-9FFA-DC2C2C75766C}" type="presParOf" srcId="{29CCA7FA-CD3D-443C-9F75-AFF1A3273F73}" destId="{A13F095A-3D7A-417F-A2F1-18F18CE0A262}" srcOrd="1" destOrd="0" presId="urn:microsoft.com/office/officeart/2005/8/layout/orgChart1"/>
    <dgm:cxn modelId="{C6CAAE72-BC03-4D5C-8EDB-067C978C7D24}" type="presParOf" srcId="{A13F095A-3D7A-417F-A2F1-18F18CE0A262}" destId="{0A7B3A2E-CE6C-4241-86F2-F3AAF9A3A8F3}" srcOrd="0" destOrd="0" presId="urn:microsoft.com/office/officeart/2005/8/layout/orgChart1"/>
    <dgm:cxn modelId="{E3DE28D1-6C85-4C69-835D-316DDE670727}" type="presParOf" srcId="{A13F095A-3D7A-417F-A2F1-18F18CE0A262}" destId="{D11B236E-3DA1-4AD5-9997-F55FA2FD99AB}" srcOrd="1" destOrd="0" presId="urn:microsoft.com/office/officeart/2005/8/layout/orgChart1"/>
    <dgm:cxn modelId="{634217F3-F710-4438-9363-A005AFAD92C8}" type="presParOf" srcId="{D11B236E-3DA1-4AD5-9997-F55FA2FD99AB}" destId="{02B5B0B9-90DF-4A6F-9BCD-39CABF275EDA}" srcOrd="0" destOrd="0" presId="urn:microsoft.com/office/officeart/2005/8/layout/orgChart1"/>
    <dgm:cxn modelId="{6FCC7585-B4AF-4BF3-8C6D-511240E141C8}" type="presParOf" srcId="{02B5B0B9-90DF-4A6F-9BCD-39CABF275EDA}" destId="{BB202D0F-D0ED-4308-80B3-412DF62E843A}" srcOrd="0" destOrd="0" presId="urn:microsoft.com/office/officeart/2005/8/layout/orgChart1"/>
    <dgm:cxn modelId="{742824A1-773E-459E-A6CC-58C5768A2D42}" type="presParOf" srcId="{02B5B0B9-90DF-4A6F-9BCD-39CABF275EDA}" destId="{ECE6819A-659C-4C18-AF40-6635B067F892}" srcOrd="1" destOrd="0" presId="urn:microsoft.com/office/officeart/2005/8/layout/orgChart1"/>
    <dgm:cxn modelId="{0AB56FB6-D996-48AA-8D98-F2DEDE9F4079}" type="presParOf" srcId="{D11B236E-3DA1-4AD5-9997-F55FA2FD99AB}" destId="{12C2F4CD-36C7-4E22-8667-FF8C8D700FC9}" srcOrd="1" destOrd="0" presId="urn:microsoft.com/office/officeart/2005/8/layout/orgChart1"/>
    <dgm:cxn modelId="{72DB3BBF-44D0-4FB7-A35A-4EAAA156A993}" type="presParOf" srcId="{D11B236E-3DA1-4AD5-9997-F55FA2FD99AB}" destId="{954F989F-A8CF-467A-B1B1-FA274C3C673D}" srcOrd="2" destOrd="0" presId="urn:microsoft.com/office/officeart/2005/8/layout/orgChart1"/>
    <dgm:cxn modelId="{88F58709-B5CD-4457-9C6B-A69C88202D25}" type="presParOf" srcId="{A13F095A-3D7A-417F-A2F1-18F18CE0A262}" destId="{59447AF5-0C36-48EA-BEFF-47D1502F0A09}" srcOrd="2" destOrd="0" presId="urn:microsoft.com/office/officeart/2005/8/layout/orgChart1"/>
    <dgm:cxn modelId="{E848C783-80B3-40D3-87DE-65C6BFFB812D}" type="presParOf" srcId="{A13F095A-3D7A-417F-A2F1-18F18CE0A262}" destId="{8E38B76D-CE28-4158-8DB6-0C45BFF06932}" srcOrd="3" destOrd="0" presId="urn:microsoft.com/office/officeart/2005/8/layout/orgChart1"/>
    <dgm:cxn modelId="{8E1D03C3-78DF-43B7-9934-C0B0DD660A0C}" type="presParOf" srcId="{8E38B76D-CE28-4158-8DB6-0C45BFF06932}" destId="{96A72F6F-1263-40DD-9AF4-589015E6C3C4}" srcOrd="0" destOrd="0" presId="urn:microsoft.com/office/officeart/2005/8/layout/orgChart1"/>
    <dgm:cxn modelId="{FEF01E2F-4787-474A-B664-BF1D6B7DFA0A}" type="presParOf" srcId="{96A72F6F-1263-40DD-9AF4-589015E6C3C4}" destId="{4A4B0053-B982-4B97-806F-E8050EB9E401}" srcOrd="0" destOrd="0" presId="urn:microsoft.com/office/officeart/2005/8/layout/orgChart1"/>
    <dgm:cxn modelId="{1267AE5C-1532-46E9-B4EC-B0986FFD5049}" type="presParOf" srcId="{96A72F6F-1263-40DD-9AF4-589015E6C3C4}" destId="{FAB04C81-9AC5-469E-B37B-FD5E82B1279B}" srcOrd="1" destOrd="0" presId="urn:microsoft.com/office/officeart/2005/8/layout/orgChart1"/>
    <dgm:cxn modelId="{F6A1C8B2-F62A-4474-A37A-C53B5C19AE07}" type="presParOf" srcId="{8E38B76D-CE28-4158-8DB6-0C45BFF06932}" destId="{F91F7C6E-F7C6-45A6-BCA5-1B4C93341C63}" srcOrd="1" destOrd="0" presId="urn:microsoft.com/office/officeart/2005/8/layout/orgChart1"/>
    <dgm:cxn modelId="{8F13F6B1-B5FC-41E6-9CD6-6A8B7C258A31}" type="presParOf" srcId="{8E38B76D-CE28-4158-8DB6-0C45BFF06932}" destId="{3A0F59C0-65E9-4A22-B79C-FCE04558484D}" srcOrd="2" destOrd="0" presId="urn:microsoft.com/office/officeart/2005/8/layout/orgChart1"/>
    <dgm:cxn modelId="{2FE5F3C3-C267-48D5-9B44-3FD23C5328B7}" type="presParOf" srcId="{A13F095A-3D7A-417F-A2F1-18F18CE0A262}" destId="{2D159DE2-9C83-47EB-91B2-20F43F547FD1}" srcOrd="4" destOrd="0" presId="urn:microsoft.com/office/officeart/2005/8/layout/orgChart1"/>
    <dgm:cxn modelId="{5485311C-3261-4F11-AA93-DFF57828E38A}" type="presParOf" srcId="{A13F095A-3D7A-417F-A2F1-18F18CE0A262}" destId="{DAD051FA-EE69-42D3-868B-947D5EA68857}" srcOrd="5" destOrd="0" presId="urn:microsoft.com/office/officeart/2005/8/layout/orgChart1"/>
    <dgm:cxn modelId="{FD0A67CA-FD13-4A3C-AD94-9985B4AEB97C}" type="presParOf" srcId="{DAD051FA-EE69-42D3-868B-947D5EA68857}" destId="{53546CA8-A880-419A-BB6F-3F5E67C52E5B}" srcOrd="0" destOrd="0" presId="urn:microsoft.com/office/officeart/2005/8/layout/orgChart1"/>
    <dgm:cxn modelId="{E99ECB04-BCD4-45F3-BB34-90EC393AB2E2}" type="presParOf" srcId="{53546CA8-A880-419A-BB6F-3F5E67C52E5B}" destId="{B28F269F-93FA-4263-B1B0-0B43803D0B80}" srcOrd="0" destOrd="0" presId="urn:microsoft.com/office/officeart/2005/8/layout/orgChart1"/>
    <dgm:cxn modelId="{EC7FE681-51F2-45F4-8AC0-FB19CD48C1A9}" type="presParOf" srcId="{53546CA8-A880-419A-BB6F-3F5E67C52E5B}" destId="{C8669B48-C934-4EB7-BCA0-515D7F0F9835}" srcOrd="1" destOrd="0" presId="urn:microsoft.com/office/officeart/2005/8/layout/orgChart1"/>
    <dgm:cxn modelId="{7C39580B-CBA5-4C3A-B4D6-50659B227656}" type="presParOf" srcId="{DAD051FA-EE69-42D3-868B-947D5EA68857}" destId="{90D3D645-91F3-4B3A-8822-3B78E93A27C2}" srcOrd="1" destOrd="0" presId="urn:microsoft.com/office/officeart/2005/8/layout/orgChart1"/>
    <dgm:cxn modelId="{845249AE-0D39-419D-9894-6A5D8DC11110}" type="presParOf" srcId="{DAD051FA-EE69-42D3-868B-947D5EA68857}" destId="{8E614599-6455-422A-97B9-68D76B035E3C}" srcOrd="2" destOrd="0" presId="urn:microsoft.com/office/officeart/2005/8/layout/orgChart1"/>
    <dgm:cxn modelId="{9FB2E6D3-C991-41C6-8254-0005BB377F3E}" type="presParOf" srcId="{29CCA7FA-CD3D-443C-9F75-AFF1A3273F73}" destId="{472372BA-2618-4A89-87DD-068C5F45A56D}" srcOrd="2" destOrd="0" presId="urn:microsoft.com/office/officeart/2005/8/layout/orgChart1"/>
    <dgm:cxn modelId="{73B80114-4850-407F-9508-EBBA00F415F3}" type="presParOf" srcId="{ED1DC0F2-29B6-4364-B990-AFF5AA089CD1}" destId="{E13E45FC-D489-4BF3-BD9A-C48C79CB03E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159DE2-9C83-47EB-91B2-20F43F547FD1}">
      <dsp:nvSpPr>
        <dsp:cNvPr id="0" name=""/>
        <dsp:cNvSpPr/>
      </dsp:nvSpPr>
      <dsp:spPr>
        <a:xfrm>
          <a:off x="2113018" y="1688062"/>
          <a:ext cx="209254" cy="26226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2656"/>
              </a:lnTo>
              <a:lnTo>
                <a:pt x="209254" y="262265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47AF5-0C36-48EA-BEFF-47D1502F0A09}">
      <dsp:nvSpPr>
        <dsp:cNvPr id="0" name=""/>
        <dsp:cNvSpPr/>
      </dsp:nvSpPr>
      <dsp:spPr>
        <a:xfrm>
          <a:off x="2113018" y="1688062"/>
          <a:ext cx="209254" cy="1632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2185"/>
              </a:lnTo>
              <a:lnTo>
                <a:pt x="209254" y="163218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7B3A2E-CE6C-4241-86F2-F3AAF9A3A8F3}">
      <dsp:nvSpPr>
        <dsp:cNvPr id="0" name=""/>
        <dsp:cNvSpPr/>
      </dsp:nvSpPr>
      <dsp:spPr>
        <a:xfrm>
          <a:off x="2113018" y="1688062"/>
          <a:ext cx="209254" cy="641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1713"/>
              </a:lnTo>
              <a:lnTo>
                <a:pt x="209254" y="64171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C07A70-BBE3-4BDD-AFD0-A17CFA5DA726}">
      <dsp:nvSpPr>
        <dsp:cNvPr id="0" name=""/>
        <dsp:cNvSpPr/>
      </dsp:nvSpPr>
      <dsp:spPr>
        <a:xfrm>
          <a:off x="1827037" y="697591"/>
          <a:ext cx="843993" cy="2929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478"/>
              </a:lnTo>
              <a:lnTo>
                <a:pt x="843993" y="146478"/>
              </a:lnTo>
              <a:lnTo>
                <a:pt x="843993" y="2929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8BB173-5BF2-4E0A-83AD-D3948984C1CA}">
      <dsp:nvSpPr>
        <dsp:cNvPr id="0" name=""/>
        <dsp:cNvSpPr/>
      </dsp:nvSpPr>
      <dsp:spPr>
        <a:xfrm>
          <a:off x="964895" y="697591"/>
          <a:ext cx="862142" cy="338315"/>
        </a:xfrm>
        <a:custGeom>
          <a:avLst/>
          <a:gdLst/>
          <a:ahLst/>
          <a:cxnLst/>
          <a:rect l="0" t="0" r="0" b="0"/>
          <a:pathLst>
            <a:path>
              <a:moveTo>
                <a:pt x="862142" y="0"/>
              </a:moveTo>
              <a:lnTo>
                <a:pt x="862142" y="191837"/>
              </a:lnTo>
              <a:lnTo>
                <a:pt x="0" y="191837"/>
              </a:lnTo>
              <a:lnTo>
                <a:pt x="0" y="33831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74FEB-D2D2-4229-80FF-3118BFE2E44F}">
      <dsp:nvSpPr>
        <dsp:cNvPr id="0" name=""/>
        <dsp:cNvSpPr/>
      </dsp:nvSpPr>
      <dsp:spPr>
        <a:xfrm>
          <a:off x="1129522" y="75"/>
          <a:ext cx="1395030" cy="6975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Video Synthesis</a:t>
          </a:r>
        </a:p>
      </dsp:txBody>
      <dsp:txXfrm>
        <a:off x="1129522" y="75"/>
        <a:ext cx="1395030" cy="697515"/>
      </dsp:txXfrm>
    </dsp:sp>
    <dsp:sp modelId="{66D96C2B-5F64-4642-A9D8-739A44C05FEB}">
      <dsp:nvSpPr>
        <dsp:cNvPr id="0" name=""/>
        <dsp:cNvSpPr/>
      </dsp:nvSpPr>
      <dsp:spPr>
        <a:xfrm>
          <a:off x="267379" y="1035906"/>
          <a:ext cx="1395030" cy="6975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Unconditional</a:t>
          </a:r>
        </a:p>
      </dsp:txBody>
      <dsp:txXfrm>
        <a:off x="267379" y="1035906"/>
        <a:ext cx="1395030" cy="697515"/>
      </dsp:txXfrm>
    </dsp:sp>
    <dsp:sp modelId="{F561A9B4-D839-46A5-A79C-D80F9FAD3D94}">
      <dsp:nvSpPr>
        <dsp:cNvPr id="0" name=""/>
        <dsp:cNvSpPr/>
      </dsp:nvSpPr>
      <dsp:spPr>
        <a:xfrm>
          <a:off x="1973515" y="990547"/>
          <a:ext cx="1395030" cy="6975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Conditional </a:t>
          </a:r>
          <a:br>
            <a:rPr lang="en-US" sz="1700" kern="1200"/>
          </a:br>
          <a:r>
            <a:rPr lang="en-US" sz="1700" kern="1200"/>
            <a:t>(More Control)</a:t>
          </a:r>
        </a:p>
      </dsp:txBody>
      <dsp:txXfrm>
        <a:off x="1973515" y="990547"/>
        <a:ext cx="1395030" cy="697515"/>
      </dsp:txXfrm>
    </dsp:sp>
    <dsp:sp modelId="{BB202D0F-D0ED-4308-80B3-412DF62E843A}">
      <dsp:nvSpPr>
        <dsp:cNvPr id="0" name=""/>
        <dsp:cNvSpPr/>
      </dsp:nvSpPr>
      <dsp:spPr>
        <a:xfrm>
          <a:off x="2322273" y="1981018"/>
          <a:ext cx="1395030" cy="69751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Motion (Physics)</a:t>
          </a:r>
        </a:p>
      </dsp:txBody>
      <dsp:txXfrm>
        <a:off x="2322273" y="1981018"/>
        <a:ext cx="1395030" cy="697515"/>
      </dsp:txXfrm>
    </dsp:sp>
    <dsp:sp modelId="{4A4B0053-B982-4B97-806F-E8050EB9E401}">
      <dsp:nvSpPr>
        <dsp:cNvPr id="0" name=""/>
        <dsp:cNvSpPr/>
      </dsp:nvSpPr>
      <dsp:spPr>
        <a:xfrm>
          <a:off x="2322273" y="2971490"/>
          <a:ext cx="1395030" cy="69751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Structure</a:t>
          </a:r>
        </a:p>
      </dsp:txBody>
      <dsp:txXfrm>
        <a:off x="2322273" y="2971490"/>
        <a:ext cx="1395030" cy="697515"/>
      </dsp:txXfrm>
    </dsp:sp>
    <dsp:sp modelId="{B28F269F-93FA-4263-B1B0-0B43803D0B80}">
      <dsp:nvSpPr>
        <dsp:cNvPr id="0" name=""/>
        <dsp:cNvSpPr/>
      </dsp:nvSpPr>
      <dsp:spPr>
        <a:xfrm>
          <a:off x="2322273" y="3961961"/>
          <a:ext cx="1395030" cy="69751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... etc.</a:t>
          </a:r>
        </a:p>
      </dsp:txBody>
      <dsp:txXfrm>
        <a:off x="2322273" y="3961961"/>
        <a:ext cx="1395030" cy="6975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8AC06A-5F0D-AAF3-93A3-C1000AD186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C8F3FB-3B78-0BB9-7160-A56415CD8A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D7F61-8E36-4F4C-9745-EBBBB2589837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5D03E5-16D1-6E51-2727-CBF10B868E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087BCC-8FD6-04A2-82E1-FBA172106C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8E7B7-06E4-4D60-9D60-4ABD90838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17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F12C9-A72B-4EC3-AEF9-FC2956D3AFD5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4430C-6BB9-4982-B137-CE02B86E9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8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Autonomous driving and robotics can highly benefit from accurate scene predictions.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There has been significant research in object detection for Avs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Moreover, Proactive planning based on visual predictions of vehicles and pedestrians on the road can highly enhance safety aspect of AVs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Major problem is, long term video prediction and blurriness in the frames</a:t>
            </a:r>
            <a:br>
              <a:rPr lang="en-US">
                <a:latin typeface="Calibri"/>
                <a:ea typeface="Calibri"/>
                <a:cs typeface="Calibri"/>
              </a:rPr>
            </a:br>
            <a:br>
              <a:rPr lang="en-US">
                <a:latin typeface="Calibri"/>
                <a:ea typeface="Calibri"/>
                <a:cs typeface="Calibri"/>
              </a:rPr>
            </a:br>
            <a:r>
              <a:rPr lang="en-US">
                <a:latin typeface="Calibri"/>
                <a:ea typeface="Calibri"/>
                <a:cs typeface="Calibri"/>
              </a:rPr>
              <a:t>Question is: </a:t>
            </a:r>
            <a:r>
              <a:rPr lang="en-US"/>
              <a:t>Can we leverage direct or indirect physics/kinematics constraints to improve uncertainty in the video sequence frame generation?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4430C-6BB9-4982-B137-CE02B86E96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94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we look at the video frame prediction history.</a:t>
            </a:r>
          </a:p>
          <a:p>
            <a:r>
              <a:rPr lang="en-US"/>
              <a:t>Two aspects in video synthesis, unconditional and conditional where constraints give more control in prediction</a:t>
            </a:r>
          </a:p>
          <a:p>
            <a:r>
              <a:rPr lang="en-US"/>
              <a:t>Popular techniques are LSTMs, RNNs, GANs, Diffusion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4430C-6BB9-4982-B137-CE02B86E96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98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GAN and autoencoder approach (LSTM)</a:t>
            </a:r>
            <a:br>
              <a:rPr lang="en-US">
                <a:latin typeface="Calibri"/>
                <a:ea typeface="Calibri"/>
                <a:cs typeface="Calibri"/>
              </a:rPr>
            </a:br>
            <a:r>
              <a:rPr lang="en-US">
                <a:latin typeface="Calibri"/>
                <a:ea typeface="Calibri"/>
                <a:cs typeface="Calibri"/>
              </a:rPr>
              <a:t>Either based on flow predictions and/or decomposition of motion sequence and object background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Both have limitations, common are pixel hallucinations long term blurriness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4430C-6BB9-4982-B137-CE02B86E96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73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Addressed the problem of longer prediction better by backward and forward direction of video sequence prediction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Enforced temporal consistency in predictions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4430C-6BB9-4982-B137-CE02B86E96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07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Reconstruction loss image, Laplacian operator – for edge detection, </a:t>
            </a:r>
          </a:p>
          <a:p>
            <a:r>
              <a:rPr lang="en-US"/>
              <a:t>Gaussian smoothing makes edge detection more robust by focusing on significant changes in intensity rather than noise.</a:t>
            </a:r>
          </a:p>
          <a:p>
            <a:endParaRPr lang="en-US"/>
          </a:p>
          <a:p>
            <a:r>
              <a:rPr lang="en-US"/>
              <a:t>Room for blurring as we can see</a:t>
            </a:r>
          </a:p>
          <a:p>
            <a:r>
              <a:rPr lang="en-US"/>
              <a:t>Question: Can we leverage direct or indirect physics to improve the image quality or reduce blurring in long term prediction</a:t>
            </a:r>
          </a:p>
          <a:p>
            <a:endParaRPr lang="en-US"/>
          </a:p>
          <a:p>
            <a:r>
              <a:rPr lang="en-US"/>
              <a:t>First aspect: using bounding box tracking information to enforce motion constraint equations</a:t>
            </a:r>
          </a:p>
          <a:p>
            <a:r>
              <a:rPr lang="en-US"/>
              <a:t>This would need object detection implementation for new generated frames from the generator over the existing information.</a:t>
            </a:r>
          </a:p>
          <a:p>
            <a:r>
              <a:rPr lang="en-US"/>
              <a:t>Faced implementation challenges so imposed physics constraints indirectly.</a:t>
            </a:r>
          </a:p>
          <a:p>
            <a:endParaRPr lang="en-US"/>
          </a:p>
          <a:p>
            <a:r>
              <a:rPr lang="en-US"/>
              <a:t>Second aspect: use indirect physics 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4430C-6BB9-4982-B137-CE02B86E96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68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Two approaches, first aimed to use optical flow information as indirect object tracking constraint in the loss function of generator</a:t>
            </a:r>
          </a:p>
          <a:p>
            <a:r>
              <a:rPr lang="en-US"/>
              <a:t>Pretrained RAFT model used to compute optical flow between images</a:t>
            </a:r>
          </a:p>
          <a:p>
            <a:endParaRPr lang="en-US"/>
          </a:p>
          <a:p>
            <a:r>
              <a:rPr lang="en-US"/>
              <a:t>RAFT framework predicts optical flow by iteratively refining the flow field using a correlation volume and a recurrent network.</a:t>
            </a:r>
            <a:br>
              <a:rPr lang="en-US">
                <a:cs typeface="+mn-lt"/>
              </a:rPr>
            </a:br>
            <a:br>
              <a:rPr lang="en-US">
                <a:cs typeface="+mn-lt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4430C-6BB9-4982-B137-CE02B86E96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36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latin typeface="Calibri"/>
                <a:ea typeface="Calibri"/>
                <a:cs typeface="Calibri"/>
              </a:rPr>
              <a:t>Lflow</a:t>
            </a:r>
            <a:r>
              <a:rPr lang="en-US">
                <a:latin typeface="Calibri"/>
                <a:ea typeface="Calibri"/>
                <a:cs typeface="Calibri"/>
              </a:rPr>
              <a:t> is difference in GT and predicted image flow sequence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Used this flow only 4 to 5th image due to blurriness in predictions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4430C-6BB9-4982-B137-CE02B86E96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69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Second approach:</a:t>
            </a:r>
            <a:br>
              <a:rPr lang="en-US">
                <a:latin typeface="Calibri"/>
                <a:ea typeface="Calibri"/>
                <a:cs typeface="Calibri"/>
              </a:rPr>
            </a:br>
            <a:r>
              <a:rPr lang="en-US">
                <a:latin typeface="Calibri"/>
                <a:ea typeface="Calibri"/>
                <a:cs typeface="Calibri"/>
              </a:rPr>
              <a:t>indirect physics based prediction through the velocity and acceleration constraints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4430C-6BB9-4982-B137-CE02B86E96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91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4430C-6BB9-4982-B137-CE02B86E96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84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68928" y="3512644"/>
            <a:ext cx="4265752" cy="246221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Enter Presenter Name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2D705F4-66FC-4445-A2DF-A6A481D2978E}"/>
              </a:ext>
            </a:extLst>
          </p:cNvPr>
          <p:cNvGrpSpPr/>
          <p:nvPr/>
        </p:nvGrpSpPr>
        <p:grpSpPr>
          <a:xfrm>
            <a:off x="401059" y="399023"/>
            <a:ext cx="274320" cy="212725"/>
            <a:chOff x="11343190" y="687636"/>
            <a:chExt cx="274320" cy="212725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108C30F-E145-2D4E-A954-673F6C5BAE06}"/>
                </a:ext>
              </a:extLst>
            </p:cNvPr>
            <p:cNvCxnSpPr/>
            <p:nvPr/>
          </p:nvCxnSpPr>
          <p:spPr>
            <a:xfrm>
              <a:off x="11343190" y="687636"/>
              <a:ext cx="274320" cy="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2A828DF-2F75-3946-A018-2EFB7DBF2002}"/>
                </a:ext>
              </a:extLst>
            </p:cNvPr>
            <p:cNvCxnSpPr/>
            <p:nvPr/>
          </p:nvCxnSpPr>
          <p:spPr>
            <a:xfrm>
              <a:off x="11343190" y="758544"/>
              <a:ext cx="274320" cy="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C0BD958-94D8-9D4F-BF03-4398CCDEF41F}"/>
                </a:ext>
              </a:extLst>
            </p:cNvPr>
            <p:cNvCxnSpPr/>
            <p:nvPr/>
          </p:nvCxnSpPr>
          <p:spPr>
            <a:xfrm>
              <a:off x="11343190" y="829452"/>
              <a:ext cx="274320" cy="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7F9DA8D-12BC-274D-96EA-CBF9AA504ABA}"/>
                </a:ext>
              </a:extLst>
            </p:cNvPr>
            <p:cNvCxnSpPr/>
            <p:nvPr/>
          </p:nvCxnSpPr>
          <p:spPr>
            <a:xfrm>
              <a:off x="11343190" y="900361"/>
              <a:ext cx="274320" cy="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Text Placeholder 170">
            <a:extLst>
              <a:ext uri="{FF2B5EF4-FFF2-40B4-BE49-F238E27FC236}">
                <a16:creationId xmlns:a16="http://schemas.microsoft.com/office/drawing/2014/main" id="{F097ABE9-E407-6F41-BEC5-2A6EECED9A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8927" y="3795786"/>
            <a:ext cx="4265751" cy="221599"/>
          </a:xfrm>
        </p:spPr>
        <p:txBody>
          <a:bodyPr/>
          <a:lstStyle>
            <a:lvl1pPr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  <a:latin typeface="+mj-lt"/>
                <a:cs typeface="Sabon Next LT" panose="02000500000000000000" pitchFamily="2" charset="0"/>
              </a:defRPr>
            </a:lvl1pPr>
            <a:lvl2pPr>
              <a:buNone/>
              <a:defRPr sz="1400">
                <a:solidFill>
                  <a:schemeClr val="accent2"/>
                </a:solidFill>
                <a:latin typeface="Sabon Next LT" panose="02000500000000000000" pitchFamily="2" charset="0"/>
                <a:cs typeface="Sabon Next LT" panose="02000500000000000000" pitchFamily="2" charset="0"/>
              </a:defRPr>
            </a:lvl2pPr>
            <a:lvl3pPr>
              <a:buNone/>
              <a:defRPr sz="1400">
                <a:solidFill>
                  <a:schemeClr val="accent2"/>
                </a:solidFill>
                <a:latin typeface="Sabon Next LT" panose="02000500000000000000" pitchFamily="2" charset="0"/>
                <a:cs typeface="Sabon Next LT" panose="02000500000000000000" pitchFamily="2" charset="0"/>
              </a:defRPr>
            </a:lvl3pPr>
            <a:lvl4pPr>
              <a:buNone/>
              <a:defRPr sz="1400">
                <a:solidFill>
                  <a:schemeClr val="accent2"/>
                </a:solidFill>
                <a:latin typeface="Sabon Next LT" panose="02000500000000000000" pitchFamily="2" charset="0"/>
                <a:cs typeface="Sabon Next LT" panose="02000500000000000000" pitchFamily="2" charset="0"/>
              </a:defRPr>
            </a:lvl4pPr>
            <a:lvl5pPr>
              <a:buNone/>
              <a:defRPr sz="1400">
                <a:solidFill>
                  <a:schemeClr val="accent2"/>
                </a:solidFill>
                <a:latin typeface="Sabon Next LT" panose="02000500000000000000" pitchFamily="2" charset="0"/>
                <a:cs typeface="Sabon Next LT" panose="02000500000000000000" pitchFamily="2" charset="0"/>
              </a:defRPr>
            </a:lvl5pPr>
          </a:lstStyle>
          <a:p>
            <a:pPr lvl="0"/>
            <a:r>
              <a:rPr lang="en-US"/>
              <a:t>Presenter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68927" y="1371600"/>
            <a:ext cx="4615014" cy="2013756"/>
          </a:xfrm>
        </p:spPr>
        <p:txBody>
          <a:bodyPr anchor="t"/>
          <a:lstStyle>
            <a:lvl1pPr algn="l">
              <a:lnSpc>
                <a:spcPct val="8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Edit Slide</a:t>
            </a:r>
            <a:br>
              <a:rPr lang="en-US"/>
            </a:br>
            <a:r>
              <a:rPr lang="en-US"/>
              <a:t>Deck Title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D05E947-8AB9-9741-9517-0102689D99D1}"/>
              </a:ext>
            </a:extLst>
          </p:cNvPr>
          <p:cNvGrpSpPr/>
          <p:nvPr/>
        </p:nvGrpSpPr>
        <p:grpSpPr>
          <a:xfrm>
            <a:off x="10823072" y="5512000"/>
            <a:ext cx="1106020" cy="1020295"/>
            <a:chOff x="7570694" y="-1223682"/>
            <a:chExt cx="1106020" cy="1020295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AA7A149-49E4-9949-8754-19AB21BA0381}"/>
                </a:ext>
              </a:extLst>
            </p:cNvPr>
            <p:cNvSpPr/>
            <p:nvPr/>
          </p:nvSpPr>
          <p:spPr>
            <a:xfrm>
              <a:off x="7570694" y="-1223682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3C6158D-1E84-B542-A83C-B42E1BE057C2}"/>
                </a:ext>
              </a:extLst>
            </p:cNvPr>
            <p:cNvSpPr/>
            <p:nvPr/>
          </p:nvSpPr>
          <p:spPr>
            <a:xfrm>
              <a:off x="7894544" y="-1223682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24A6206E-54DA-FA43-A2CB-327439C8752D}"/>
                </a:ext>
              </a:extLst>
            </p:cNvPr>
            <p:cNvSpPr/>
            <p:nvPr/>
          </p:nvSpPr>
          <p:spPr>
            <a:xfrm>
              <a:off x="8218394" y="-1223682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DEFDC1A-BC73-0C43-8B70-EC38D846A51E}"/>
                </a:ext>
              </a:extLst>
            </p:cNvPr>
            <p:cNvSpPr/>
            <p:nvPr/>
          </p:nvSpPr>
          <p:spPr>
            <a:xfrm>
              <a:off x="8542244" y="-1223682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E28CAF4A-E516-514E-A3AD-57893C50F732}"/>
                </a:ext>
              </a:extLst>
            </p:cNvPr>
            <p:cNvSpPr/>
            <p:nvPr/>
          </p:nvSpPr>
          <p:spPr>
            <a:xfrm>
              <a:off x="7570694" y="-928407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F3127E8-DCF2-4F4A-86FF-62F50A9755B1}"/>
                </a:ext>
              </a:extLst>
            </p:cNvPr>
            <p:cNvSpPr/>
            <p:nvPr/>
          </p:nvSpPr>
          <p:spPr>
            <a:xfrm>
              <a:off x="7894544" y="-928407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87C55ED-2AE3-AC46-8ECD-024FA1F38A3F}"/>
                </a:ext>
              </a:extLst>
            </p:cNvPr>
            <p:cNvSpPr/>
            <p:nvPr/>
          </p:nvSpPr>
          <p:spPr>
            <a:xfrm>
              <a:off x="8218394" y="-928407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6AA446C4-1C5A-5F45-9860-89832F2DDD79}"/>
                </a:ext>
              </a:extLst>
            </p:cNvPr>
            <p:cNvSpPr/>
            <p:nvPr/>
          </p:nvSpPr>
          <p:spPr>
            <a:xfrm>
              <a:off x="8542244" y="-928407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9923AA8-08C4-7C4F-893E-9F2501E34753}"/>
                </a:ext>
              </a:extLst>
            </p:cNvPr>
            <p:cNvSpPr/>
            <p:nvPr/>
          </p:nvSpPr>
          <p:spPr>
            <a:xfrm>
              <a:off x="7570694" y="-633132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6E9AE47D-045E-FE48-83FA-F8B7EFE2F80C}"/>
                </a:ext>
              </a:extLst>
            </p:cNvPr>
            <p:cNvSpPr/>
            <p:nvPr/>
          </p:nvSpPr>
          <p:spPr>
            <a:xfrm>
              <a:off x="7894544" y="-633132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16D4805-4ED4-D54B-A802-8051757D25F9}"/>
                </a:ext>
              </a:extLst>
            </p:cNvPr>
            <p:cNvSpPr/>
            <p:nvPr/>
          </p:nvSpPr>
          <p:spPr>
            <a:xfrm>
              <a:off x="8218394" y="-633132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C4119405-72E8-4443-B6A0-29BC4DCF0751}"/>
                </a:ext>
              </a:extLst>
            </p:cNvPr>
            <p:cNvSpPr/>
            <p:nvPr/>
          </p:nvSpPr>
          <p:spPr>
            <a:xfrm>
              <a:off x="8542244" y="-633132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9A8B504D-1F3D-0D49-9444-C067B71D840F}"/>
                </a:ext>
              </a:extLst>
            </p:cNvPr>
            <p:cNvSpPr/>
            <p:nvPr/>
          </p:nvSpPr>
          <p:spPr>
            <a:xfrm>
              <a:off x="7570694" y="-337857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BB02D81-DBEC-8548-8273-91D6154FCD45}"/>
                </a:ext>
              </a:extLst>
            </p:cNvPr>
            <p:cNvSpPr/>
            <p:nvPr/>
          </p:nvSpPr>
          <p:spPr>
            <a:xfrm>
              <a:off x="7894544" y="-337857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FD0067C0-D924-6442-954A-F5AA2203392A}"/>
                </a:ext>
              </a:extLst>
            </p:cNvPr>
            <p:cNvSpPr/>
            <p:nvPr/>
          </p:nvSpPr>
          <p:spPr>
            <a:xfrm>
              <a:off x="8218394" y="-337857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05AC442E-A509-C443-92FC-2BF058EFE810}"/>
                </a:ext>
              </a:extLst>
            </p:cNvPr>
            <p:cNvSpPr/>
            <p:nvPr/>
          </p:nvSpPr>
          <p:spPr>
            <a:xfrm>
              <a:off x="8542244" y="-337857"/>
              <a:ext cx="134470" cy="1344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F85B8A9-9033-624D-9EA8-83413BD183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68372" y="1389901"/>
            <a:ext cx="5629077" cy="3996582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Main Slide Deck Photo</a:t>
            </a:r>
          </a:p>
        </p:txBody>
      </p:sp>
      <p:pic>
        <p:nvPicPr>
          <p:cNvPr id="82" name="Picture Placeholder 7">
            <a:extLst>
              <a:ext uri="{FF2B5EF4-FFF2-40B4-BE49-F238E27FC236}">
                <a16:creationId xmlns:a16="http://schemas.microsoft.com/office/drawing/2014/main" id="{46E6622E-A430-6542-BEC2-B4FB658B9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364" b="-4165"/>
          <a:stretch/>
        </p:blipFill>
        <p:spPr>
          <a:xfrm>
            <a:off x="1368927" y="4818447"/>
            <a:ext cx="3351213" cy="5749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A446CD-5C1E-3F25-A75B-9B5A0D155414}"/>
              </a:ext>
            </a:extLst>
          </p:cNvPr>
          <p:cNvSpPr/>
          <p:nvPr/>
        </p:nvSpPr>
        <p:spPr>
          <a:xfrm>
            <a:off x="400467" y="954453"/>
            <a:ext cx="274320" cy="485282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60506"/>
      </p:ext>
    </p:extLst>
  </p:cSld>
  <p:clrMapOvr>
    <a:masterClrMapping/>
  </p:clrMapOvr>
  <p:transition>
    <p:fade/>
  </p:transition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D8608-E4A9-377E-4C71-B492996B1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5"/>
            <a:ext cx="12192000" cy="681111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3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7F73-2FED-3AA8-1A3E-88FC0E1A3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5" y="1271359"/>
            <a:ext cx="11934909" cy="4826317"/>
          </a:xfr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/>
            </a:lvl1pPr>
            <a:lvl2pPr>
              <a:buClr>
                <a:schemeClr val="tx2">
                  <a:lumMod val="75000"/>
                </a:schemeClr>
              </a:buClr>
              <a:defRPr/>
            </a:lvl2pPr>
            <a:lvl3pPr>
              <a:buClr>
                <a:schemeClr val="tx2">
                  <a:lumMod val="75000"/>
                </a:schemeClr>
              </a:buClr>
              <a:defRPr/>
            </a:lvl3pPr>
            <a:lvl4pPr>
              <a:buClr>
                <a:schemeClr val="tx2">
                  <a:lumMod val="75000"/>
                </a:schemeClr>
              </a:buClr>
              <a:defRPr/>
            </a:lvl4pPr>
            <a:lvl5pPr>
              <a:buClr>
                <a:schemeClr val="tx2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C3C80-CCE6-A33F-FAD2-3E6271F1E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055E-68F2-497C-9BFD-005EB2E76ACF}" type="datetime1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627A0-AE1C-1A27-4A50-077394C5B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B798D-06A6-C4BA-1F21-BE7CA816E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4957" y="6608205"/>
            <a:ext cx="2743200" cy="241557"/>
          </a:xfrm>
          <a:prstGeom prst="rect">
            <a:avLst/>
          </a:prstGeom>
        </p:spPr>
        <p:txBody>
          <a:bodyPr/>
          <a:lstStyle/>
          <a:p>
            <a:fld id="{020538BE-962A-4B8E-9F59-35CA1C9E19A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B94FB5-3559-BDE1-1C19-73FA8D92134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803" y="681036"/>
            <a:ext cx="11934909" cy="583503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0485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D8608-E4A9-377E-4C71-B492996B1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036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3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7F73-2FED-3AA8-1A3E-88FC0E1A3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" y="681036"/>
            <a:ext cx="11889731" cy="5495927"/>
          </a:xfr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/>
            </a:lvl1pPr>
            <a:lvl2pPr>
              <a:buClr>
                <a:schemeClr val="tx2">
                  <a:lumMod val="75000"/>
                </a:schemeClr>
              </a:buClr>
              <a:defRPr/>
            </a:lvl2pPr>
            <a:lvl3pPr>
              <a:buClr>
                <a:schemeClr val="tx2">
                  <a:lumMod val="75000"/>
                </a:schemeClr>
              </a:buClr>
              <a:defRPr/>
            </a:lvl3pPr>
            <a:lvl4pPr>
              <a:buClr>
                <a:schemeClr val="tx2">
                  <a:lumMod val="75000"/>
                </a:schemeClr>
              </a:buClr>
              <a:defRPr/>
            </a:lvl4pPr>
            <a:lvl5pPr>
              <a:buClr>
                <a:schemeClr val="tx2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C3C80-CCE6-A33F-FAD2-3E6271F1E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055E-68F2-497C-9BFD-005EB2E76ACF}" type="datetime1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627A0-AE1C-1A27-4A50-077394C5B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B798D-06A6-C4BA-1F21-BE7CA816E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4957" y="6608205"/>
            <a:ext cx="2743200" cy="241557"/>
          </a:xfrm>
          <a:prstGeom prst="rect">
            <a:avLst/>
          </a:prstGeom>
        </p:spPr>
        <p:txBody>
          <a:bodyPr/>
          <a:lstStyle/>
          <a:p>
            <a:fld id="{020538BE-962A-4B8E-9F59-35CA1C9E1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5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2C280-9788-F30F-7C79-CF30CDD1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83424"/>
            <a:ext cx="10515600" cy="2852737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2E839-6304-8252-EA26-B13A42AEA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375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846D2-E6B7-2946-E20F-79A438CD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9F7C3-E915-4C42-BC39-459BB7C4A59D}" type="datetime1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300E2-8985-8BB4-C7DD-32FEEA9D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087A8-391F-F210-9264-EF22288A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4957" y="6608205"/>
            <a:ext cx="2743200" cy="241557"/>
          </a:xfrm>
          <a:prstGeom prst="rect">
            <a:avLst/>
          </a:prstGeom>
        </p:spPr>
        <p:txBody>
          <a:bodyPr/>
          <a:lstStyle/>
          <a:p>
            <a:fld id="{020538BE-962A-4B8E-9F59-35CA1C9E19A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DCE6AE-A2FE-A0B9-6E14-A4FE9FA5C96C}"/>
              </a:ext>
            </a:extLst>
          </p:cNvPr>
          <p:cNvCxnSpPr>
            <a:cxnSpLocks/>
          </p:cNvCxnSpPr>
          <p:nvPr/>
        </p:nvCxnSpPr>
        <p:spPr>
          <a:xfrm>
            <a:off x="838200" y="3732723"/>
            <a:ext cx="10509250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579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FC565-353E-4598-4D16-61F874D8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D2612-6B85-9559-8E2E-2F4DF5E58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55DCA6-91F8-21A2-502B-F0A6890D6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80630E-F5CE-ACE4-691D-8C779F0FC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79BAC-BBEC-76A2-5889-92DDBD4B5B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669685-BDB0-9725-9A8A-797FEA158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1A18-89C8-47BC-B992-5AE570DBD459}" type="datetime1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101284-6B57-F2F2-F9B7-9962A0A06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E2AC36-48B8-23A8-D46E-17D4B0D4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4957" y="6608205"/>
            <a:ext cx="2743200" cy="241557"/>
          </a:xfrm>
          <a:prstGeom prst="rect">
            <a:avLst/>
          </a:prstGeom>
        </p:spPr>
        <p:txBody>
          <a:bodyPr/>
          <a:lstStyle/>
          <a:p>
            <a:fld id="{020538BE-962A-4B8E-9F59-35CA1C9E1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77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60FAA6-C257-C1A1-F60E-92056327310D}"/>
              </a:ext>
            </a:extLst>
          </p:cNvPr>
          <p:cNvSpPr>
            <a:spLocks/>
          </p:cNvSpPr>
          <p:nvPr/>
        </p:nvSpPr>
        <p:spPr>
          <a:xfrm>
            <a:off x="0" y="6617365"/>
            <a:ext cx="12192000" cy="24155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100"/>
              <a:t>Video Frame Prediction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0B1F51-3EF1-036D-72C9-11FEF5997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FC9CA-818C-91D4-D36E-82CA79B7E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0DFF6-2A14-C735-52F2-DC94C70D71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6DC10-7EF2-4215-89E8-79DA4733D43D}" type="datetime1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101B4-323C-7D35-2AE0-B3A57227A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4EF52-A1F9-EA49-B9C4-D1A7337C2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4957" y="6608205"/>
            <a:ext cx="2743200" cy="2415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20538BE-962A-4B8E-9F59-35CA1C9E19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9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0" r:id="rId3"/>
    <p:sldLayoutId id="2147483651" r:id="rId4"/>
    <p:sldLayoutId id="214748365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png"/><Relationship Id="rId7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3.1203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C6B00E5-E70D-BA5E-B20E-E34F27405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8928" y="3512644"/>
            <a:ext cx="4265752" cy="331833"/>
          </a:xfrm>
        </p:spPr>
        <p:txBody>
          <a:bodyPr>
            <a:normAutofit lnSpcReduction="10000"/>
          </a:bodyPr>
          <a:lstStyle/>
          <a:p>
            <a:r>
              <a:rPr lang="en-US"/>
              <a:t>Prakhar Gupta, Mayuresh Bhosale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F06DF-A2A3-433E-8F79-9D069A6DD3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8927" y="3795786"/>
            <a:ext cx="4265751" cy="331833"/>
          </a:xfrm>
        </p:spPr>
        <p:txBody>
          <a:bodyPr>
            <a:normAutofit/>
          </a:bodyPr>
          <a:lstStyle/>
          <a:p>
            <a:r>
              <a:rPr lang="en-US"/>
              <a:t>PhD Students, </a:t>
            </a:r>
            <a:r>
              <a:rPr lang="en-US" err="1"/>
              <a:t>AuE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C676E3-D38C-9A5C-7958-4212CC0949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Video Frame Prediction</a:t>
            </a:r>
          </a:p>
        </p:txBody>
      </p:sp>
      <p:pic>
        <p:nvPicPr>
          <p:cNvPr id="9" name="Picture 8" descr="A collage of a car driving on a road&#10;&#10;Description automatically generated">
            <a:extLst>
              <a:ext uri="{FF2B5EF4-FFF2-40B4-BE49-F238E27FC236}">
                <a16:creationId xmlns:a16="http://schemas.microsoft.com/office/drawing/2014/main" id="{26568B9C-5A8E-0280-668F-38C92BCFF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946" y="2136033"/>
            <a:ext cx="7180053" cy="288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5640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723F0-3E75-D5CE-5AB7-62D09B0FA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 2: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4C580-9773-6863-419B-26AA6FD8D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4539"/>
            <a:ext cx="11934909" cy="1243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Loss: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 b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A9EB7-E61D-8596-BB94-26B01A8AA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EEB562-6152-AD69-ADFC-087227E0BC3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en-GB"/>
              <a:t>Unique feature: Adding kinematic constraints to retrospective GAN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F6B663-97C6-6D51-679B-95FA547C196D}"/>
                  </a:ext>
                </a:extLst>
              </p:cNvPr>
              <p:cNvSpPr txBox="1"/>
              <p:nvPr/>
            </p:nvSpPr>
            <p:spPr>
              <a:xfrm>
                <a:off x="1452337" y="1656219"/>
                <a:ext cx="9895979" cy="4042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image</m:t>
                        </m:r>
                      </m:sub>
                    </m:sSub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sub>
                    </m:sSub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𝑓𝑟𝑎𝑚𝑒</m:t>
                        </m:r>
                      </m:sub>
                    </m:sSub>
                  </m:oMath>
                </a14:m>
                <a:r>
                  <a:rPr lang="en-US" sz="2400" b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𝑠𝑒𝑞𝑢𝑒𝑛𝑐𝑒</m:t>
                        </m:r>
                      </m:sub>
                    </m:sSub>
                  </m:oMath>
                </a14:m>
                <a:r>
                  <a:rPr lang="en-GB" sz="2400" b="0"/>
                  <a:t> </a:t>
                </a:r>
                <a:r>
                  <a:rPr lang="en-GB" sz="2400" b="1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1" i="1"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𝒗𝒆𝒍𝒐𝒄𝒊𝒕𝒚</m:t>
                        </m:r>
                      </m:sub>
                    </m:sSub>
                  </m:oMath>
                </a14:m>
                <a:r>
                  <a:rPr lang="en-GB" sz="2400" b="1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1" i="1"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𝒂𝒄𝒄𝒆𝒍𝒆𝒓𝒂𝒕𝒊𝒐𝒏</m:t>
                        </m:r>
                      </m:sub>
                    </m:sSub>
                  </m:oMath>
                </a14:m>
                <a:endParaRPr lang="en-GB" sz="2400" b="1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F6B663-97C6-6D51-679B-95FA547C1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337" y="1656219"/>
                <a:ext cx="9895979" cy="404213"/>
              </a:xfrm>
              <a:prstGeom prst="rect">
                <a:avLst/>
              </a:prstGeom>
              <a:blipFill>
                <a:blip r:embed="rId2"/>
                <a:stretch>
                  <a:fillRect l="-1108" t="-22727" b="-37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3BB937D-E043-7C4B-A0D1-59FDCAA77291}"/>
              </a:ext>
            </a:extLst>
          </p:cNvPr>
          <p:cNvSpPr txBox="1"/>
          <p:nvPr/>
        </p:nvSpPr>
        <p:spPr>
          <a:xfrm>
            <a:off x="1996566" y="41543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33086B-545D-5864-441F-EA21B7AE2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850" y="2954381"/>
            <a:ext cx="3596469" cy="4652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F034E1-BCD6-90E7-2D66-C6D15D7C1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850" y="3578683"/>
            <a:ext cx="2498482" cy="3928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91BD05-6625-C58F-C81C-C545A58A7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225" y="4037369"/>
            <a:ext cx="2317173" cy="442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BDBFCF-3764-B67E-EC6A-F90A5B663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548" y="3049497"/>
            <a:ext cx="4241800" cy="3701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4A269F-1136-9D9F-FB65-74019181A7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6264" y="3578683"/>
            <a:ext cx="4076700" cy="3161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74CBB8-5167-6F54-6BEA-D2D5389E79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166" y="4002198"/>
            <a:ext cx="2814386" cy="36378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9A7989B-A9ED-8784-068C-B0D4E91DEC5A}"/>
              </a:ext>
            </a:extLst>
          </p:cNvPr>
          <p:cNvSpPr/>
          <p:nvPr/>
        </p:nvSpPr>
        <p:spPr>
          <a:xfrm>
            <a:off x="7626350" y="1656219"/>
            <a:ext cx="1492250" cy="4710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E95FD4-5D41-0CE4-72BF-A392D358BB8D}"/>
              </a:ext>
            </a:extLst>
          </p:cNvPr>
          <p:cNvSpPr/>
          <p:nvPr/>
        </p:nvSpPr>
        <p:spPr>
          <a:xfrm>
            <a:off x="9321474" y="1627394"/>
            <a:ext cx="1981525" cy="47103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9D713D-8CA1-F7FC-99B9-CDC6282AB23D}"/>
              </a:ext>
            </a:extLst>
          </p:cNvPr>
          <p:cNvSpPr/>
          <p:nvPr/>
        </p:nvSpPr>
        <p:spPr>
          <a:xfrm>
            <a:off x="2088930" y="2919230"/>
            <a:ext cx="3733267" cy="160445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B598602-E1DB-4806-1E3A-3FC1EC9C93C9}"/>
              </a:ext>
            </a:extLst>
          </p:cNvPr>
          <p:cNvSpPr/>
          <p:nvPr/>
        </p:nvSpPr>
        <p:spPr>
          <a:xfrm>
            <a:off x="6778670" y="2899930"/>
            <a:ext cx="4669628" cy="162375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1744D2C-9DA2-8195-397C-8F9CA6CF68E3}"/>
              </a:ext>
            </a:extLst>
          </p:cNvPr>
          <p:cNvCxnSpPr>
            <a:cxnSpLocks/>
            <a:stCxn id="27" idx="2"/>
            <a:endCxn id="29" idx="0"/>
          </p:cNvCxnSpPr>
          <p:nvPr/>
        </p:nvCxnSpPr>
        <p:spPr>
          <a:xfrm flipH="1">
            <a:off x="3955564" y="2127250"/>
            <a:ext cx="4416911" cy="79198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B40ED02-D157-21A5-4C2D-16C6E3B39F8D}"/>
              </a:ext>
            </a:extLst>
          </p:cNvPr>
          <p:cNvCxnSpPr>
            <a:cxnSpLocks/>
            <a:stCxn id="28" idx="2"/>
            <a:endCxn id="31" idx="0"/>
          </p:cNvCxnSpPr>
          <p:nvPr/>
        </p:nvCxnSpPr>
        <p:spPr>
          <a:xfrm flipH="1">
            <a:off x="9113484" y="2098425"/>
            <a:ext cx="1198753" cy="801505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3A401C6-4101-CEE3-3CE1-D44A720D45E0}"/>
              </a:ext>
            </a:extLst>
          </p:cNvPr>
          <p:cNvSpPr txBox="1"/>
          <p:nvPr/>
        </p:nvSpPr>
        <p:spPr>
          <a:xfrm>
            <a:off x="1605825" y="4706376"/>
            <a:ext cx="459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Change in pixel positions in consecutive frames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5BF7011-17ED-78F2-AE1D-2152BE86EA20}"/>
              </a:ext>
            </a:extLst>
          </p:cNvPr>
          <p:cNvSpPr txBox="1"/>
          <p:nvPr/>
        </p:nvSpPr>
        <p:spPr>
          <a:xfrm>
            <a:off x="6844548" y="4706376"/>
            <a:ext cx="462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Change in pixel velocities in consecutive frames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60B1D54-D8BD-8D1A-16FD-DDC2FAB3C967}"/>
                  </a:ext>
                </a:extLst>
              </p:cNvPr>
              <p:cNvSpPr txBox="1"/>
              <p:nvPr/>
            </p:nvSpPr>
            <p:spPr>
              <a:xfrm>
                <a:off x="158886" y="5201781"/>
                <a:ext cx="1187422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/>
                  <a:t>Input</a:t>
                </a:r>
                <a:r>
                  <a:rPr lang="en-US" sz="2000"/>
                  <a:t>: A sequence of frames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000"/>
                  <a:t> which are stacked frames with RGB values</a:t>
                </a:r>
              </a:p>
              <a:p>
                <a:r>
                  <a:rPr lang="en-US" sz="2000" b="1"/>
                  <a:t>Output</a:t>
                </a:r>
                <a:r>
                  <a:rPr lang="en-US" sz="2000"/>
                  <a:t>: Predicted frame</a:t>
                </a:r>
                <a:r>
                  <a:rPr lang="en-US" sz="2000" b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+..</m:t>
                        </m:r>
                      </m:sub>
                    </m:sSub>
                  </m:oMath>
                </a14:m>
                <a:r>
                  <a:rPr lang="en-US" sz="2000"/>
                  <a:t> that maintains the details and motion in the frames</a:t>
                </a:r>
              </a:p>
              <a:p>
                <a:r>
                  <a:rPr lang="en-US" sz="2000" b="1"/>
                  <a:t>Important design choice</a:t>
                </a:r>
                <a:r>
                  <a:rPr lang="en-US" sz="2000"/>
                  <a:t>: adding </a:t>
                </a:r>
                <a:r>
                  <a:rPr lang="en-US" sz="2000" u="sng"/>
                  <a:t>kinematic constraints to the generator </a:t>
                </a:r>
                <a:r>
                  <a:rPr lang="en-US" sz="2000"/>
                  <a:t>to enforce temporal and motion based structural consistency 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60B1D54-D8BD-8D1A-16FD-DDC2FAB3C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86" y="5201781"/>
                <a:ext cx="11874228" cy="1323439"/>
              </a:xfrm>
              <a:prstGeom prst="rect">
                <a:avLst/>
              </a:prstGeom>
              <a:blipFill>
                <a:blip r:embed="rId9"/>
                <a:stretch>
                  <a:fillRect l="-513" t="-2304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9584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C2DAD-E1D0-375D-BC04-C8B7A5AF6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69064-C514-AEBF-F7BF-1448B6F0C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Cropped and downsized images to 128x128 from KITTI Raw dataset for city driving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Normalization leads to improved learning performance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Very small images and batch sizes (18 sequences) to accommodate 16GB memory for V100 GPU.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F24EE-3E62-0839-3662-81FC5CB3E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11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17A0B4-9577-B51E-93EB-2536628B3D5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E31C9-9421-F9BE-9DB5-522755A79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177" y="2156786"/>
            <a:ext cx="7393559" cy="167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65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661D-ADB0-917F-6B09-7F94A64AC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C9A7B-DAF8-C1B1-DFEF-B434F4F58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5" y="2139351"/>
            <a:ext cx="11934909" cy="395832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Baseline Retrospective Cycle GAN (RCGAN)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Optical Flow Conditioned RCGAN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Kinematics Conditioned RCGAN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Approach 3: Flow + Kinematics Conditioned RCGAN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3CAF6-BAC6-AFAB-CA1B-1D4179704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CEF1FF-A698-EA51-7410-A9625B1992A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/>
              <a:t>Three models are run</a:t>
            </a:r>
          </a:p>
        </p:txBody>
      </p:sp>
    </p:spTree>
    <p:extLst>
      <p:ext uri="{BB962C8B-B14F-4D97-AF65-F5344CB8AC3E}">
        <p14:creationId xmlns:p14="http://schemas.microsoft.com/office/powerpoint/2010/main" val="943663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946C-73A9-04B4-9E41-2AAC5272C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pic>
        <p:nvPicPr>
          <p:cNvPr id="7" name="Content Placeholder 6" descr="A collage of a road&#10;&#10;Description automatically generated">
            <a:extLst>
              <a:ext uri="{FF2B5EF4-FFF2-40B4-BE49-F238E27FC236}">
                <a16:creationId xmlns:a16="http://schemas.microsoft.com/office/drawing/2014/main" id="{BF1C3BB9-FF57-DDC4-62BD-58EA573BD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4" y="1645063"/>
            <a:ext cx="5233718" cy="21031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9E9A1-B1BB-B12E-517C-7961EC670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13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9B4329-5A5E-4807-3DCF-35901BB700C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/>
              <a:t>Epoch 10</a:t>
            </a:r>
          </a:p>
        </p:txBody>
      </p:sp>
      <p:pic>
        <p:nvPicPr>
          <p:cNvPr id="9" name="Picture 8" descr="A collage of a street with cars&#10;&#10;Description automatically generated">
            <a:extLst>
              <a:ext uri="{FF2B5EF4-FFF2-40B4-BE49-F238E27FC236}">
                <a16:creationId xmlns:a16="http://schemas.microsoft.com/office/drawing/2014/main" id="{81FC2C84-62C0-C0B7-1487-986CA87E8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875" y="1655668"/>
            <a:ext cx="5233719" cy="21031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84D0C4-C4CC-681C-40EB-6D9816F45A74}"/>
              </a:ext>
            </a:extLst>
          </p:cNvPr>
          <p:cNvSpPr txBox="1"/>
          <p:nvPr/>
        </p:nvSpPr>
        <p:spPr>
          <a:xfrm>
            <a:off x="81406" y="2511957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Baseline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B102CC-6C19-F487-9598-73C893C72DBB}"/>
              </a:ext>
            </a:extLst>
          </p:cNvPr>
          <p:cNvSpPr txBox="1"/>
          <p:nvPr/>
        </p:nvSpPr>
        <p:spPr>
          <a:xfrm>
            <a:off x="5187117" y="4353483"/>
            <a:ext cx="3387466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Ground Truth sequence at bottom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8304B65-FF57-2E74-3CE2-A5DDF8E059A8}"/>
              </a:ext>
            </a:extLst>
          </p:cNvPr>
          <p:cNvCxnSpPr/>
          <p:nvPr/>
        </p:nvCxnSpPr>
        <p:spPr>
          <a:xfrm>
            <a:off x="1356917" y="3820866"/>
            <a:ext cx="489117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C715C8B-0E7D-3DBB-6C54-9FF406686E0B}"/>
              </a:ext>
            </a:extLst>
          </p:cNvPr>
          <p:cNvSpPr txBox="1"/>
          <p:nvPr/>
        </p:nvSpPr>
        <p:spPr>
          <a:xfrm>
            <a:off x="3269858" y="3847562"/>
            <a:ext cx="1795363" cy="276999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Future frames along time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5D9321-3219-94A1-C97E-FA280D155AFD}"/>
              </a:ext>
            </a:extLst>
          </p:cNvPr>
          <p:cNvSpPr txBox="1"/>
          <p:nvPr/>
        </p:nvSpPr>
        <p:spPr>
          <a:xfrm>
            <a:off x="5999257" y="825420"/>
            <a:ext cx="271606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Predicted Sequence on top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8F84FE5-C760-5A35-7F2B-E4EE5185F07B}"/>
              </a:ext>
            </a:extLst>
          </p:cNvPr>
          <p:cNvCxnSpPr>
            <a:stCxn id="29" idx="2"/>
          </p:cNvCxnSpPr>
          <p:nvPr/>
        </p:nvCxnSpPr>
        <p:spPr>
          <a:xfrm flipH="1">
            <a:off x="5037826" y="1194752"/>
            <a:ext cx="2319464" cy="634048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240ECA4-D64E-380B-B8A5-BE6EEB20F53D}"/>
              </a:ext>
            </a:extLst>
          </p:cNvPr>
          <p:cNvCxnSpPr>
            <a:stCxn id="29" idx="2"/>
          </p:cNvCxnSpPr>
          <p:nvPr/>
        </p:nvCxnSpPr>
        <p:spPr>
          <a:xfrm>
            <a:off x="7357290" y="1194752"/>
            <a:ext cx="1295004" cy="866401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5C169F8-A4C5-1B1C-2A14-3A3D100AF7D0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6880850" y="3562709"/>
            <a:ext cx="1269526" cy="790774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74AAFBD-B096-14D8-4497-7120ECCCE223}"/>
              </a:ext>
            </a:extLst>
          </p:cNvPr>
          <p:cNvCxnSpPr>
            <a:stCxn id="21" idx="0"/>
          </p:cNvCxnSpPr>
          <p:nvPr/>
        </p:nvCxnSpPr>
        <p:spPr>
          <a:xfrm flipH="1" flipV="1">
            <a:off x="4961775" y="3632566"/>
            <a:ext cx="1919075" cy="72091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35180A3-2EC8-0FE8-F86B-0C4B0447BE43}"/>
              </a:ext>
            </a:extLst>
          </p:cNvPr>
          <p:cNvSpPr txBox="1"/>
          <p:nvPr/>
        </p:nvSpPr>
        <p:spPr>
          <a:xfrm>
            <a:off x="3506895" y="4953351"/>
            <a:ext cx="2603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For Validation sequence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BCFAA3-B704-74A8-5D13-F70C396468AF}"/>
              </a:ext>
            </a:extLst>
          </p:cNvPr>
          <p:cNvSpPr txBox="1"/>
          <p:nvPr/>
        </p:nvSpPr>
        <p:spPr>
          <a:xfrm>
            <a:off x="7448137" y="4953351"/>
            <a:ext cx="2603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For Validation sequence 2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647D16B-A341-BB6A-44C4-ED9D4BA79BEF}"/>
              </a:ext>
            </a:extLst>
          </p:cNvPr>
          <p:cNvCxnSpPr/>
          <p:nvPr/>
        </p:nvCxnSpPr>
        <p:spPr>
          <a:xfrm>
            <a:off x="6556075" y="1511776"/>
            <a:ext cx="0" cy="3836601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464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8ECA7-1A51-EA70-9F40-13926E542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92151-9AC0-9B9A-B863-DD20ED312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pic>
        <p:nvPicPr>
          <p:cNvPr id="7" name="Content Placeholder 6" descr="A collage of a road&#10;&#10;Description automatically generated">
            <a:extLst>
              <a:ext uri="{FF2B5EF4-FFF2-40B4-BE49-F238E27FC236}">
                <a16:creationId xmlns:a16="http://schemas.microsoft.com/office/drawing/2014/main" id="{74CE05EE-0CD6-7E8A-9C28-7E41087E1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52" y="41185"/>
            <a:ext cx="5233718" cy="21031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36F23-FED5-C072-86A8-91AF2A86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14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0484EC-E53F-FEAC-6F6A-BD6E04D0A5B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/>
              <a:t>Epoch 10</a:t>
            </a:r>
          </a:p>
        </p:txBody>
      </p:sp>
      <p:pic>
        <p:nvPicPr>
          <p:cNvPr id="9" name="Picture 8" descr="A collage of a street with cars&#10;&#10;Description automatically generated">
            <a:extLst>
              <a:ext uri="{FF2B5EF4-FFF2-40B4-BE49-F238E27FC236}">
                <a16:creationId xmlns:a16="http://schemas.microsoft.com/office/drawing/2014/main" id="{A324B2EE-2231-EB7B-FA98-30F383924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874" y="51790"/>
            <a:ext cx="5233719" cy="2103120"/>
          </a:xfrm>
          <a:prstGeom prst="rect">
            <a:avLst/>
          </a:prstGeom>
        </p:spPr>
      </p:pic>
      <p:pic>
        <p:nvPicPr>
          <p:cNvPr id="11" name="Picture 10" descr="A collage of a road&#10;&#10;Description automatically generated">
            <a:extLst>
              <a:ext uri="{FF2B5EF4-FFF2-40B4-BE49-F238E27FC236}">
                <a16:creationId xmlns:a16="http://schemas.microsoft.com/office/drawing/2014/main" id="{34D1BE6C-34F5-73B5-C4C2-D196B3FD1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52" y="2547379"/>
            <a:ext cx="5233719" cy="2103120"/>
          </a:xfrm>
          <a:prstGeom prst="rect">
            <a:avLst/>
          </a:prstGeom>
        </p:spPr>
      </p:pic>
      <p:pic>
        <p:nvPicPr>
          <p:cNvPr id="13" name="Picture 12" descr="A collage of cars on a street&#10;&#10;Description automatically generated">
            <a:extLst>
              <a:ext uri="{FF2B5EF4-FFF2-40B4-BE49-F238E27FC236}">
                <a16:creationId xmlns:a16="http://schemas.microsoft.com/office/drawing/2014/main" id="{4D4C6440-3C49-A476-5245-6E81E6EB95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874" y="2547379"/>
            <a:ext cx="5233719" cy="2103120"/>
          </a:xfrm>
          <a:prstGeom prst="rect">
            <a:avLst/>
          </a:prstGeom>
        </p:spPr>
      </p:pic>
      <p:pic>
        <p:nvPicPr>
          <p:cNvPr id="15" name="Picture 14" descr="A collage of a road&#10;&#10;Description automatically generated">
            <a:extLst>
              <a:ext uri="{FF2B5EF4-FFF2-40B4-BE49-F238E27FC236}">
                <a16:creationId xmlns:a16="http://schemas.microsoft.com/office/drawing/2014/main" id="{730A6E89-CC2C-7A95-C2B8-F2A341DDFC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52" y="4735847"/>
            <a:ext cx="5233719" cy="2103120"/>
          </a:xfrm>
          <a:prstGeom prst="rect">
            <a:avLst/>
          </a:prstGeom>
        </p:spPr>
      </p:pic>
      <p:pic>
        <p:nvPicPr>
          <p:cNvPr id="17" name="Picture 16" descr="A collage of cars on a street&#10;&#10;Description automatically generated">
            <a:extLst>
              <a:ext uri="{FF2B5EF4-FFF2-40B4-BE49-F238E27FC236}">
                <a16:creationId xmlns:a16="http://schemas.microsoft.com/office/drawing/2014/main" id="{03F656CE-9380-51F6-8ACC-EC9BE77F29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874" y="4735847"/>
            <a:ext cx="5233719" cy="21031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93FAC90-A97A-A84B-AB15-5BE8790BA184}"/>
              </a:ext>
            </a:extLst>
          </p:cNvPr>
          <p:cNvSpPr txBox="1"/>
          <p:nvPr/>
        </p:nvSpPr>
        <p:spPr>
          <a:xfrm>
            <a:off x="143060" y="1362147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Baseline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0885E4-15FC-728B-3FB0-F5BC42A056FB}"/>
              </a:ext>
            </a:extLst>
          </p:cNvPr>
          <p:cNvSpPr txBox="1"/>
          <p:nvPr/>
        </p:nvSpPr>
        <p:spPr>
          <a:xfrm>
            <a:off x="1" y="2898289"/>
            <a:ext cx="1547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RAFT Flow Conditioning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A49171-DD6A-1B71-BFBB-0C5554D8D182}"/>
              </a:ext>
            </a:extLst>
          </p:cNvPr>
          <p:cNvSpPr txBox="1"/>
          <p:nvPr/>
        </p:nvSpPr>
        <p:spPr>
          <a:xfrm>
            <a:off x="31803" y="5391695"/>
            <a:ext cx="1498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Kinematics Conditioning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9CE2111-7E59-2EA4-B3B8-F41C30DDF17B}"/>
              </a:ext>
            </a:extLst>
          </p:cNvPr>
          <p:cNvCxnSpPr/>
          <p:nvPr/>
        </p:nvCxnSpPr>
        <p:spPr>
          <a:xfrm>
            <a:off x="1736475" y="2216988"/>
            <a:ext cx="489117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1451360-9E2E-41F2-3A8C-D97C0AC3DE5E}"/>
              </a:ext>
            </a:extLst>
          </p:cNvPr>
          <p:cNvSpPr txBox="1"/>
          <p:nvPr/>
        </p:nvSpPr>
        <p:spPr>
          <a:xfrm>
            <a:off x="3649416" y="2243684"/>
            <a:ext cx="1795363" cy="276999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Future frames along time</a:t>
            </a:r>
          </a:p>
        </p:txBody>
      </p:sp>
    </p:spTree>
    <p:extLst>
      <p:ext uri="{BB962C8B-B14F-4D97-AF65-F5344CB8AC3E}">
        <p14:creationId xmlns:p14="http://schemas.microsoft.com/office/powerpoint/2010/main" val="491293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1C273-92AB-037A-475A-FEAEED1F9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16E48-01D8-AFB2-898D-6C3BB6AFB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pic>
        <p:nvPicPr>
          <p:cNvPr id="7" name="Content Placeholder 6" descr="A collage of a road&#10;&#10;Description automatically generated">
            <a:extLst>
              <a:ext uri="{FF2B5EF4-FFF2-40B4-BE49-F238E27FC236}">
                <a16:creationId xmlns:a16="http://schemas.microsoft.com/office/drawing/2014/main" id="{451052B0-4CF5-2038-AE18-EF545C8E7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36" y="134028"/>
            <a:ext cx="5233718" cy="21031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E1C46-1EA7-BA1A-5B0C-471A066D9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15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C1CEB9-1C0A-A590-04F0-5F4071588F8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/>
              <a:t>Epoch 30</a:t>
            </a:r>
          </a:p>
        </p:txBody>
      </p:sp>
      <p:pic>
        <p:nvPicPr>
          <p:cNvPr id="9" name="Picture 8" descr="A collage of a street with cars&#10;&#10;Description automatically generated">
            <a:extLst>
              <a:ext uri="{FF2B5EF4-FFF2-40B4-BE49-F238E27FC236}">
                <a16:creationId xmlns:a16="http://schemas.microsoft.com/office/drawing/2014/main" id="{91C93C39-FC3C-A831-45F3-32C314FCF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18" y="124035"/>
            <a:ext cx="5233718" cy="2103120"/>
          </a:xfrm>
          <a:prstGeom prst="rect">
            <a:avLst/>
          </a:prstGeom>
        </p:spPr>
      </p:pic>
      <p:pic>
        <p:nvPicPr>
          <p:cNvPr id="11" name="Picture 10" descr="A collage of a road&#10;&#10;Description automatically generated">
            <a:extLst>
              <a:ext uri="{FF2B5EF4-FFF2-40B4-BE49-F238E27FC236}">
                <a16:creationId xmlns:a16="http://schemas.microsoft.com/office/drawing/2014/main" id="{28CA687A-4BD8-BB17-A3B7-87F679100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36" y="2297340"/>
            <a:ext cx="5233718" cy="2103120"/>
          </a:xfrm>
          <a:prstGeom prst="rect">
            <a:avLst/>
          </a:prstGeom>
        </p:spPr>
      </p:pic>
      <p:pic>
        <p:nvPicPr>
          <p:cNvPr id="13" name="Picture 12" descr="A collage of cars on a street&#10;&#10;Description automatically generated">
            <a:extLst>
              <a:ext uri="{FF2B5EF4-FFF2-40B4-BE49-F238E27FC236}">
                <a16:creationId xmlns:a16="http://schemas.microsoft.com/office/drawing/2014/main" id="{90366C7E-7CA4-30AB-4A98-23274ED6A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18" y="2322068"/>
            <a:ext cx="5233718" cy="2103120"/>
          </a:xfrm>
          <a:prstGeom prst="rect">
            <a:avLst/>
          </a:prstGeom>
        </p:spPr>
      </p:pic>
      <p:pic>
        <p:nvPicPr>
          <p:cNvPr id="15" name="Picture 14" descr="A collage of a road&#10;&#10;Description automatically generated">
            <a:extLst>
              <a:ext uri="{FF2B5EF4-FFF2-40B4-BE49-F238E27FC236}">
                <a16:creationId xmlns:a16="http://schemas.microsoft.com/office/drawing/2014/main" id="{625A6ED9-0DF6-B897-11BB-D897BC9F7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36" y="4499965"/>
            <a:ext cx="5233718" cy="2103120"/>
          </a:xfrm>
          <a:prstGeom prst="rect">
            <a:avLst/>
          </a:prstGeom>
        </p:spPr>
      </p:pic>
      <p:pic>
        <p:nvPicPr>
          <p:cNvPr id="17" name="Picture 16" descr="A collage of cars on a street&#10;&#10;Description automatically generated">
            <a:extLst>
              <a:ext uri="{FF2B5EF4-FFF2-40B4-BE49-F238E27FC236}">
                <a16:creationId xmlns:a16="http://schemas.microsoft.com/office/drawing/2014/main" id="{254C6E63-F526-E664-D3E8-402475DCDD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18" y="4499965"/>
            <a:ext cx="5233718" cy="21031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B024C9-8F9D-DA3E-74D2-0C44F844F762}"/>
              </a:ext>
            </a:extLst>
          </p:cNvPr>
          <p:cNvSpPr txBox="1"/>
          <p:nvPr/>
        </p:nvSpPr>
        <p:spPr>
          <a:xfrm>
            <a:off x="143060" y="1362147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Baseline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8DA9CF-6C5E-FD54-4AFF-1C0DF1153CDB}"/>
              </a:ext>
            </a:extLst>
          </p:cNvPr>
          <p:cNvSpPr txBox="1"/>
          <p:nvPr/>
        </p:nvSpPr>
        <p:spPr>
          <a:xfrm>
            <a:off x="1" y="2898289"/>
            <a:ext cx="1547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RAFT Flow Conditioning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A9E968-7D33-7A21-994E-4B940E88B2F4}"/>
              </a:ext>
            </a:extLst>
          </p:cNvPr>
          <p:cNvSpPr txBox="1"/>
          <p:nvPr/>
        </p:nvSpPr>
        <p:spPr>
          <a:xfrm>
            <a:off x="31803" y="5391695"/>
            <a:ext cx="1498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Kinematics Conditioning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26E0FD1-45FF-B5E2-C5B1-DE6C52B23E2D}"/>
              </a:ext>
            </a:extLst>
          </p:cNvPr>
          <p:cNvSpPr/>
          <p:nvPr/>
        </p:nvSpPr>
        <p:spPr>
          <a:xfrm>
            <a:off x="5667555" y="2227155"/>
            <a:ext cx="1235263" cy="1317465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DE386C1-D572-9FE6-8855-FA822948014D}"/>
              </a:ext>
            </a:extLst>
          </p:cNvPr>
          <p:cNvSpPr/>
          <p:nvPr/>
        </p:nvSpPr>
        <p:spPr>
          <a:xfrm>
            <a:off x="5667555" y="4332000"/>
            <a:ext cx="1235263" cy="1317465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66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B1D69-11F2-CA3F-ED8A-F2261CE09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E8159-C7B3-EB5A-70B3-DFAC41420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pic>
        <p:nvPicPr>
          <p:cNvPr id="7" name="Content Placeholder 6" descr="A collage of a road&#10;&#10;Description automatically generated">
            <a:extLst>
              <a:ext uri="{FF2B5EF4-FFF2-40B4-BE49-F238E27FC236}">
                <a16:creationId xmlns:a16="http://schemas.microsoft.com/office/drawing/2014/main" id="{04230C1E-4FA7-71F8-A401-7008795F8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51" y="129425"/>
            <a:ext cx="5233718" cy="21031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25716-54C6-D801-3A4D-9B18B0029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16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D44582-7FE7-08DD-635F-C0CCFF205EA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/>
              <a:t>Epoch 50</a:t>
            </a:r>
          </a:p>
        </p:txBody>
      </p:sp>
      <p:pic>
        <p:nvPicPr>
          <p:cNvPr id="11" name="Picture 10" descr="A collage of a street with cars&#10;&#10;Description automatically generated">
            <a:extLst>
              <a:ext uri="{FF2B5EF4-FFF2-40B4-BE49-F238E27FC236}">
                <a16:creationId xmlns:a16="http://schemas.microsoft.com/office/drawing/2014/main" id="{E3E6B4F0-6B39-EF87-A788-74F23C509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228" y="129425"/>
            <a:ext cx="5233718" cy="2103120"/>
          </a:xfrm>
          <a:prstGeom prst="rect">
            <a:avLst/>
          </a:prstGeom>
        </p:spPr>
      </p:pic>
      <p:pic>
        <p:nvPicPr>
          <p:cNvPr id="13" name="Picture 12" descr="A collage of a road&#10;&#10;Description automatically generated">
            <a:extLst>
              <a:ext uri="{FF2B5EF4-FFF2-40B4-BE49-F238E27FC236}">
                <a16:creationId xmlns:a16="http://schemas.microsoft.com/office/drawing/2014/main" id="{264BA0A6-EA85-DEC0-5A86-A7C1197C9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50" y="2332720"/>
            <a:ext cx="5233718" cy="2103120"/>
          </a:xfrm>
          <a:prstGeom prst="rect">
            <a:avLst/>
          </a:prstGeom>
        </p:spPr>
      </p:pic>
      <p:pic>
        <p:nvPicPr>
          <p:cNvPr id="15" name="Picture 14" descr="A collage of cars on a street&#10;&#10;Description automatically generated">
            <a:extLst>
              <a:ext uri="{FF2B5EF4-FFF2-40B4-BE49-F238E27FC236}">
                <a16:creationId xmlns:a16="http://schemas.microsoft.com/office/drawing/2014/main" id="{B2382A50-E20C-80B8-F689-32291AFDC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228" y="2332720"/>
            <a:ext cx="5233718" cy="2103120"/>
          </a:xfrm>
          <a:prstGeom prst="rect">
            <a:avLst/>
          </a:prstGeom>
        </p:spPr>
      </p:pic>
      <p:pic>
        <p:nvPicPr>
          <p:cNvPr id="17" name="Picture 16" descr="A collage of a road&#10;&#10;Description automatically generated">
            <a:extLst>
              <a:ext uri="{FF2B5EF4-FFF2-40B4-BE49-F238E27FC236}">
                <a16:creationId xmlns:a16="http://schemas.microsoft.com/office/drawing/2014/main" id="{15CF7E69-1CD5-CBED-988B-DC5F90C4E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50" y="4508545"/>
            <a:ext cx="5233718" cy="2103120"/>
          </a:xfrm>
          <a:prstGeom prst="rect">
            <a:avLst/>
          </a:prstGeom>
        </p:spPr>
      </p:pic>
      <p:pic>
        <p:nvPicPr>
          <p:cNvPr id="19" name="Picture 18" descr="A collage of cars on a street&#10;&#10;Description automatically generated">
            <a:extLst>
              <a:ext uri="{FF2B5EF4-FFF2-40B4-BE49-F238E27FC236}">
                <a16:creationId xmlns:a16="http://schemas.microsoft.com/office/drawing/2014/main" id="{FE904E78-2A89-9D19-CF5D-0430DA4EF9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663" y="4518762"/>
            <a:ext cx="5233718" cy="21031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D31FEF-ABC1-D4DE-0FF7-214AEABF74E4}"/>
              </a:ext>
            </a:extLst>
          </p:cNvPr>
          <p:cNvSpPr txBox="1"/>
          <p:nvPr/>
        </p:nvSpPr>
        <p:spPr>
          <a:xfrm>
            <a:off x="143060" y="1362147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Baseline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462BCD-63B9-472B-B2D4-25FC07EF9493}"/>
              </a:ext>
            </a:extLst>
          </p:cNvPr>
          <p:cNvSpPr txBox="1"/>
          <p:nvPr/>
        </p:nvSpPr>
        <p:spPr>
          <a:xfrm>
            <a:off x="1" y="2898289"/>
            <a:ext cx="1547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RAFT Flow Conditioning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7D6C1A-5AC2-D7EE-BE0D-1F5DACD5EF46}"/>
              </a:ext>
            </a:extLst>
          </p:cNvPr>
          <p:cNvSpPr txBox="1"/>
          <p:nvPr/>
        </p:nvSpPr>
        <p:spPr>
          <a:xfrm>
            <a:off x="31803" y="5391695"/>
            <a:ext cx="1498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Kinematics Conditioning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3C39175-0647-8E08-F280-240C74E6F547}"/>
              </a:ext>
            </a:extLst>
          </p:cNvPr>
          <p:cNvSpPr/>
          <p:nvPr/>
        </p:nvSpPr>
        <p:spPr>
          <a:xfrm>
            <a:off x="5667555" y="2227155"/>
            <a:ext cx="1235263" cy="1317465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B208FF-B214-4D4A-B77D-2707AACBA832}"/>
              </a:ext>
            </a:extLst>
          </p:cNvPr>
          <p:cNvSpPr/>
          <p:nvPr/>
        </p:nvSpPr>
        <p:spPr>
          <a:xfrm>
            <a:off x="5667555" y="4332000"/>
            <a:ext cx="1235263" cy="1317465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269C73-FE7E-0695-836C-83EE310290BE}"/>
              </a:ext>
            </a:extLst>
          </p:cNvPr>
          <p:cNvSpPr txBox="1"/>
          <p:nvPr/>
        </p:nvSpPr>
        <p:spPr>
          <a:xfrm>
            <a:off x="5266773" y="3893855"/>
            <a:ext cx="2498184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Blurring reduced already</a:t>
            </a:r>
          </a:p>
        </p:txBody>
      </p:sp>
    </p:spTree>
    <p:extLst>
      <p:ext uri="{BB962C8B-B14F-4D97-AF65-F5344CB8AC3E}">
        <p14:creationId xmlns:p14="http://schemas.microsoft.com/office/powerpoint/2010/main" val="238357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AE512-6526-E4A8-5545-815E76AC2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20F7D-E6E9-4D53-9E21-B9FB2F580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pic>
        <p:nvPicPr>
          <p:cNvPr id="7" name="Content Placeholder 6" descr="A collage of a road&#10;&#10;Description automatically generated">
            <a:extLst>
              <a:ext uri="{FF2B5EF4-FFF2-40B4-BE49-F238E27FC236}">
                <a16:creationId xmlns:a16="http://schemas.microsoft.com/office/drawing/2014/main" id="{753269BC-5F23-4945-F091-852FC0FFE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18" y="105817"/>
            <a:ext cx="5233718" cy="21031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58892-553A-6F6F-A02B-A18DDF336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17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5E0F18-FD63-0123-296C-894D39598D3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/>
              <a:t>Epoch 75</a:t>
            </a:r>
          </a:p>
        </p:txBody>
      </p:sp>
      <p:pic>
        <p:nvPicPr>
          <p:cNvPr id="11" name="Picture 10" descr="A collage of a street with cars&#10;&#10;Description automatically generated">
            <a:extLst>
              <a:ext uri="{FF2B5EF4-FFF2-40B4-BE49-F238E27FC236}">
                <a16:creationId xmlns:a16="http://schemas.microsoft.com/office/drawing/2014/main" id="{72DAA25F-DEA1-108A-F562-24147867A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28" y="105817"/>
            <a:ext cx="5233718" cy="2103120"/>
          </a:xfrm>
          <a:prstGeom prst="rect">
            <a:avLst/>
          </a:prstGeom>
        </p:spPr>
      </p:pic>
      <p:pic>
        <p:nvPicPr>
          <p:cNvPr id="13" name="Picture 12" descr="A collage of a road&#10;&#10;Description automatically generated">
            <a:extLst>
              <a:ext uri="{FF2B5EF4-FFF2-40B4-BE49-F238E27FC236}">
                <a16:creationId xmlns:a16="http://schemas.microsoft.com/office/drawing/2014/main" id="{A3C96052-9A72-B915-F1E9-217F85194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250" y="2287317"/>
            <a:ext cx="5233718" cy="2103120"/>
          </a:xfrm>
          <a:prstGeom prst="rect">
            <a:avLst/>
          </a:prstGeom>
        </p:spPr>
      </p:pic>
      <p:pic>
        <p:nvPicPr>
          <p:cNvPr id="17" name="Picture 16" descr="A collage of cars on a street&#10;&#10;Description automatically generated">
            <a:extLst>
              <a:ext uri="{FF2B5EF4-FFF2-40B4-BE49-F238E27FC236}">
                <a16:creationId xmlns:a16="http://schemas.microsoft.com/office/drawing/2014/main" id="{92DDF1B5-CAB0-5198-C654-B53197C71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28" y="2287317"/>
            <a:ext cx="5233718" cy="2103120"/>
          </a:xfrm>
          <a:prstGeom prst="rect">
            <a:avLst/>
          </a:prstGeom>
        </p:spPr>
      </p:pic>
      <p:pic>
        <p:nvPicPr>
          <p:cNvPr id="19" name="Picture 18" descr="A collage of a road&#10;&#10;Description automatically generated">
            <a:extLst>
              <a:ext uri="{FF2B5EF4-FFF2-40B4-BE49-F238E27FC236}">
                <a16:creationId xmlns:a16="http://schemas.microsoft.com/office/drawing/2014/main" id="{B2D4340C-6962-4007-6437-7FB8BC7209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250" y="4455733"/>
            <a:ext cx="5233718" cy="2103120"/>
          </a:xfrm>
          <a:prstGeom prst="rect">
            <a:avLst/>
          </a:prstGeom>
        </p:spPr>
      </p:pic>
      <p:pic>
        <p:nvPicPr>
          <p:cNvPr id="21" name="Picture 20" descr="A collage of cars on a street&#10;&#10;Description automatically generated">
            <a:extLst>
              <a:ext uri="{FF2B5EF4-FFF2-40B4-BE49-F238E27FC236}">
                <a16:creationId xmlns:a16="http://schemas.microsoft.com/office/drawing/2014/main" id="{776CB84F-AEE4-1B84-BDF2-16E682CAE5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28" y="4455733"/>
            <a:ext cx="5233718" cy="21031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44D9655-1440-4349-3650-5A261E7AE84B}"/>
              </a:ext>
            </a:extLst>
          </p:cNvPr>
          <p:cNvSpPr txBox="1"/>
          <p:nvPr/>
        </p:nvSpPr>
        <p:spPr>
          <a:xfrm>
            <a:off x="143060" y="1362147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Baseline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D48E77-D3CD-A676-8DB9-D4F6C6C31691}"/>
              </a:ext>
            </a:extLst>
          </p:cNvPr>
          <p:cNvSpPr txBox="1"/>
          <p:nvPr/>
        </p:nvSpPr>
        <p:spPr>
          <a:xfrm>
            <a:off x="1" y="2898289"/>
            <a:ext cx="1547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RAFT Flow Conditioning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17A0AE-8C05-4ED9-2022-3C7181D8254D}"/>
              </a:ext>
            </a:extLst>
          </p:cNvPr>
          <p:cNvSpPr txBox="1"/>
          <p:nvPr/>
        </p:nvSpPr>
        <p:spPr>
          <a:xfrm>
            <a:off x="31803" y="5391695"/>
            <a:ext cx="1498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Kinematics Conditioning</a:t>
            </a:r>
          </a:p>
        </p:txBody>
      </p:sp>
    </p:spTree>
    <p:extLst>
      <p:ext uri="{BB962C8B-B14F-4D97-AF65-F5344CB8AC3E}">
        <p14:creationId xmlns:p14="http://schemas.microsoft.com/office/powerpoint/2010/main" val="270692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5632C-D27C-EF49-D493-7815D278F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A11F-8227-9BAB-D549-9C1E8BC5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pic>
        <p:nvPicPr>
          <p:cNvPr id="7" name="Content Placeholder 6" descr="A collage of a road&#10;&#10;Description automatically generated">
            <a:extLst>
              <a:ext uri="{FF2B5EF4-FFF2-40B4-BE49-F238E27FC236}">
                <a16:creationId xmlns:a16="http://schemas.microsoft.com/office/drawing/2014/main" id="{790D3A99-3BC3-4CB9-3D24-5A2C77E8F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33" y="87627"/>
            <a:ext cx="5233719" cy="21031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870D9-17CE-FAE6-8EAA-F4EE1CE34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18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BA8149-38B4-233C-3027-B98201FE2CC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0" y="669250"/>
            <a:ext cx="11934909" cy="583503"/>
          </a:xfrm>
        </p:spPr>
        <p:txBody>
          <a:bodyPr/>
          <a:lstStyle/>
          <a:p>
            <a:r>
              <a:rPr lang="en-US"/>
              <a:t>Epoch 100</a:t>
            </a:r>
          </a:p>
        </p:txBody>
      </p:sp>
      <p:pic>
        <p:nvPicPr>
          <p:cNvPr id="17" name="Picture 16" descr="A collage of cars on a street&#10;&#10;Description automatically generated">
            <a:extLst>
              <a:ext uri="{FF2B5EF4-FFF2-40B4-BE49-F238E27FC236}">
                <a16:creationId xmlns:a16="http://schemas.microsoft.com/office/drawing/2014/main" id="{3D108691-D662-0517-13E2-61C5D1C6B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04" y="4412719"/>
            <a:ext cx="5233718" cy="2103120"/>
          </a:xfrm>
          <a:prstGeom prst="rect">
            <a:avLst/>
          </a:prstGeom>
        </p:spPr>
      </p:pic>
      <p:pic>
        <p:nvPicPr>
          <p:cNvPr id="19" name="Picture 18" descr="A collage of cars on a street&#10;&#10;Description automatically generated">
            <a:extLst>
              <a:ext uri="{FF2B5EF4-FFF2-40B4-BE49-F238E27FC236}">
                <a16:creationId xmlns:a16="http://schemas.microsoft.com/office/drawing/2014/main" id="{C63F7EE5-209F-3CB8-5DE1-B8CEB5F9A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943" y="2234485"/>
            <a:ext cx="5233718" cy="2103120"/>
          </a:xfrm>
          <a:prstGeom prst="rect">
            <a:avLst/>
          </a:prstGeom>
        </p:spPr>
      </p:pic>
      <p:pic>
        <p:nvPicPr>
          <p:cNvPr id="21" name="Picture 20" descr="A collage of a street with cars&#10;&#10;Description automatically generated">
            <a:extLst>
              <a:ext uri="{FF2B5EF4-FFF2-40B4-BE49-F238E27FC236}">
                <a16:creationId xmlns:a16="http://schemas.microsoft.com/office/drawing/2014/main" id="{BB8017BA-49B6-137C-B662-9C9BA042A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943" y="87627"/>
            <a:ext cx="5233718" cy="2103120"/>
          </a:xfrm>
          <a:prstGeom prst="rect">
            <a:avLst/>
          </a:prstGeom>
        </p:spPr>
      </p:pic>
      <p:pic>
        <p:nvPicPr>
          <p:cNvPr id="22" name="Picture 21" descr="A collage of a road&#10;&#10;Description automatically generated">
            <a:extLst>
              <a:ext uri="{FF2B5EF4-FFF2-40B4-BE49-F238E27FC236}">
                <a16:creationId xmlns:a16="http://schemas.microsoft.com/office/drawing/2014/main" id="{3064BD49-F902-15DA-4037-3F449FA3F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34" y="2234485"/>
            <a:ext cx="5233718" cy="2103120"/>
          </a:xfrm>
          <a:prstGeom prst="rect">
            <a:avLst/>
          </a:prstGeom>
        </p:spPr>
      </p:pic>
      <p:pic>
        <p:nvPicPr>
          <p:cNvPr id="24" name="Picture 23" descr="A collage of a road&#10;&#10;Description automatically generated">
            <a:extLst>
              <a:ext uri="{FF2B5EF4-FFF2-40B4-BE49-F238E27FC236}">
                <a16:creationId xmlns:a16="http://schemas.microsoft.com/office/drawing/2014/main" id="{7BB4F2BE-050E-F3E0-61C7-8455FA26B0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33" y="4429308"/>
            <a:ext cx="5233718" cy="21031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DB23763-34F9-76D4-9661-634A73ED9865}"/>
              </a:ext>
            </a:extLst>
          </p:cNvPr>
          <p:cNvSpPr txBox="1"/>
          <p:nvPr/>
        </p:nvSpPr>
        <p:spPr>
          <a:xfrm>
            <a:off x="143060" y="1362147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Baseline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4A6D60-A83F-69EB-3DF2-C82D918EA203}"/>
              </a:ext>
            </a:extLst>
          </p:cNvPr>
          <p:cNvSpPr txBox="1"/>
          <p:nvPr/>
        </p:nvSpPr>
        <p:spPr>
          <a:xfrm>
            <a:off x="1" y="2898289"/>
            <a:ext cx="1547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RAFT Flow Conditioning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4F2E66-0DE6-971A-8D45-6B833880E589}"/>
              </a:ext>
            </a:extLst>
          </p:cNvPr>
          <p:cNvSpPr txBox="1"/>
          <p:nvPr/>
        </p:nvSpPr>
        <p:spPr>
          <a:xfrm>
            <a:off x="31803" y="5391695"/>
            <a:ext cx="1498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Kinematics Conditioning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ABBFBB-1AFB-7F41-9C85-CEC281F1963A}"/>
              </a:ext>
            </a:extLst>
          </p:cNvPr>
          <p:cNvSpPr/>
          <p:nvPr/>
        </p:nvSpPr>
        <p:spPr>
          <a:xfrm>
            <a:off x="5667555" y="4332000"/>
            <a:ext cx="1333041" cy="2276205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66C64B3-A83E-07F2-9E71-CC63B6C71B38}"/>
              </a:ext>
            </a:extLst>
          </p:cNvPr>
          <p:cNvSpPr/>
          <p:nvPr/>
        </p:nvSpPr>
        <p:spPr>
          <a:xfrm>
            <a:off x="10842881" y="4332000"/>
            <a:ext cx="1333041" cy="2276205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phic 30" descr="Checkmark with solid fill">
            <a:extLst>
              <a:ext uri="{FF2B5EF4-FFF2-40B4-BE49-F238E27FC236}">
                <a16:creationId xmlns:a16="http://schemas.microsoft.com/office/drawing/2014/main" id="{48A39BB1-3C24-72E1-FAC7-1F1A1BDA3C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5832" y="3972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9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F99D-3FC5-B47B-D22E-D7BC974AB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405D7-3D46-3288-9532-12BC22CB2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19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DBF6A-F232-9C9D-66C2-096AD880C3A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/>
              <a:t>Epoch 100</a:t>
            </a:r>
          </a:p>
        </p:txBody>
      </p:sp>
      <p:pic>
        <p:nvPicPr>
          <p:cNvPr id="6" name="Content Placeholder 6" descr="A collage of a road&#10;&#10;Description automatically generated">
            <a:extLst>
              <a:ext uri="{FF2B5EF4-FFF2-40B4-BE49-F238E27FC236}">
                <a16:creationId xmlns:a16="http://schemas.microsoft.com/office/drawing/2014/main" id="{0E6E123E-EF26-2560-492C-FA94F00AE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33" y="87627"/>
            <a:ext cx="5233719" cy="2103120"/>
          </a:xfrm>
          <a:prstGeom prst="rect">
            <a:avLst/>
          </a:prstGeom>
        </p:spPr>
      </p:pic>
      <p:pic>
        <p:nvPicPr>
          <p:cNvPr id="7" name="Picture 6" descr="A collage of cars on a street&#10;&#10;Description automatically generated">
            <a:extLst>
              <a:ext uri="{FF2B5EF4-FFF2-40B4-BE49-F238E27FC236}">
                <a16:creationId xmlns:a16="http://schemas.microsoft.com/office/drawing/2014/main" id="{ACA01FC0-A525-9C19-0AE4-0BC52F162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04" y="4412719"/>
            <a:ext cx="5233718" cy="2103120"/>
          </a:xfrm>
          <a:prstGeom prst="rect">
            <a:avLst/>
          </a:prstGeom>
        </p:spPr>
      </p:pic>
      <p:pic>
        <p:nvPicPr>
          <p:cNvPr id="8" name="Picture 7" descr="A collage of a street with cars&#10;&#10;Description automatically generated">
            <a:extLst>
              <a:ext uri="{FF2B5EF4-FFF2-40B4-BE49-F238E27FC236}">
                <a16:creationId xmlns:a16="http://schemas.microsoft.com/office/drawing/2014/main" id="{80AD9298-C849-0DBC-0090-E3F150DAA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943" y="87627"/>
            <a:ext cx="5233718" cy="2103120"/>
          </a:xfrm>
          <a:prstGeom prst="rect">
            <a:avLst/>
          </a:prstGeom>
        </p:spPr>
      </p:pic>
      <p:pic>
        <p:nvPicPr>
          <p:cNvPr id="9" name="Picture 8" descr="A collage of a road&#10;&#10;Description automatically generated">
            <a:extLst>
              <a:ext uri="{FF2B5EF4-FFF2-40B4-BE49-F238E27FC236}">
                <a16:creationId xmlns:a16="http://schemas.microsoft.com/office/drawing/2014/main" id="{A152C121-2F52-3847-84A0-6201036FC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33" y="4429308"/>
            <a:ext cx="5233718" cy="21031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3DA6F0-355C-0A0A-DDFA-BF877B9E90FA}"/>
              </a:ext>
            </a:extLst>
          </p:cNvPr>
          <p:cNvSpPr txBox="1"/>
          <p:nvPr/>
        </p:nvSpPr>
        <p:spPr>
          <a:xfrm>
            <a:off x="143060" y="1362147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Baseline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CDA031-E0A7-81E0-29C9-D854ED8C3D2E}"/>
              </a:ext>
            </a:extLst>
          </p:cNvPr>
          <p:cNvSpPr txBox="1"/>
          <p:nvPr/>
        </p:nvSpPr>
        <p:spPr>
          <a:xfrm>
            <a:off x="1" y="2898289"/>
            <a:ext cx="1547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Flow + Kinematics Conditioning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9FC888-6455-F4E8-98C6-D11B341FF9FE}"/>
              </a:ext>
            </a:extLst>
          </p:cNvPr>
          <p:cNvSpPr txBox="1"/>
          <p:nvPr/>
        </p:nvSpPr>
        <p:spPr>
          <a:xfrm>
            <a:off x="31803" y="5391695"/>
            <a:ext cx="1498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Kinematics Conditioning</a:t>
            </a:r>
          </a:p>
        </p:txBody>
      </p:sp>
      <p:pic>
        <p:nvPicPr>
          <p:cNvPr id="14" name="Picture 13" descr="A collage of a road&#10;&#10;Description automatically generated">
            <a:extLst>
              <a:ext uri="{FF2B5EF4-FFF2-40B4-BE49-F238E27FC236}">
                <a16:creationId xmlns:a16="http://schemas.microsoft.com/office/drawing/2014/main" id="{30CA3BB9-7FBF-C850-ED28-2C5F85B881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33" y="2245412"/>
            <a:ext cx="5233718" cy="2103120"/>
          </a:xfrm>
          <a:prstGeom prst="rect">
            <a:avLst/>
          </a:prstGeom>
        </p:spPr>
      </p:pic>
      <p:pic>
        <p:nvPicPr>
          <p:cNvPr id="16" name="Picture 15" descr="A collage of a street with cars&#10;&#10;Description automatically generated">
            <a:extLst>
              <a:ext uri="{FF2B5EF4-FFF2-40B4-BE49-F238E27FC236}">
                <a16:creationId xmlns:a16="http://schemas.microsoft.com/office/drawing/2014/main" id="{A11755E9-8067-B401-9C61-697163D02E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943" y="2245412"/>
            <a:ext cx="5233718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14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78927-F407-FA21-2FCD-CE021FFA9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Problem Statement – Video Frame Prediction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47136-1741-F49C-7C30-BF98FC53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2</a:t>
            </a:fld>
            <a:endParaRPr lang="en-US"/>
          </a:p>
        </p:txBody>
      </p:sp>
      <p:sp>
        <p:nvSpPr>
          <p:cNvPr id="8" name="Google Shape;91;p2">
            <a:extLst>
              <a:ext uri="{FF2B5EF4-FFF2-40B4-BE49-F238E27FC236}">
                <a16:creationId xmlns:a16="http://schemas.microsoft.com/office/drawing/2014/main" id="{6D27FD8D-4974-4BF5-ADB3-219E70C352A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6988" y="809625"/>
            <a:ext cx="11934825" cy="5724525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sz="2400" u="sng"/>
              <a:t>Vision-based end-to-end </a:t>
            </a:r>
            <a:r>
              <a:rPr lang="en-US" sz="2400"/>
              <a:t>driving can benefit from more accurate scene predictions</a:t>
            </a:r>
          </a:p>
          <a:p>
            <a:pPr lvl="0"/>
            <a:endParaRPr lang="en-US" sz="2400"/>
          </a:p>
          <a:p>
            <a:pPr lvl="0"/>
            <a:endParaRPr lang="en-US" sz="2400"/>
          </a:p>
          <a:p>
            <a:pPr lvl="0"/>
            <a:endParaRPr lang="en-US" sz="2400"/>
          </a:p>
          <a:p>
            <a:pPr lvl="0"/>
            <a:endParaRPr lang="en-US" sz="2400"/>
          </a:p>
          <a:p>
            <a:pPr marL="0" lvl="0" indent="0">
              <a:buNone/>
            </a:pPr>
            <a:endParaRPr lang="en-US" sz="2400"/>
          </a:p>
          <a:p>
            <a:pPr marL="0" lvl="0" indent="0">
              <a:buNone/>
            </a:pPr>
            <a:endParaRPr lang="en-US" sz="2400"/>
          </a:p>
          <a:p>
            <a:pPr lvl="0"/>
            <a:r>
              <a:rPr lang="en-US" sz="2400"/>
              <a:t>Significant research on object tracking.</a:t>
            </a:r>
          </a:p>
          <a:p>
            <a:pPr lvl="0"/>
            <a:r>
              <a:rPr lang="en-US" sz="2400"/>
              <a:t>Proactive planning: Visual prediction for vehicles and pedestrians for safety</a:t>
            </a:r>
          </a:p>
          <a:p>
            <a:pPr lvl="1"/>
            <a:r>
              <a:rPr lang="en-US" sz="2000"/>
              <a:t>Longer prediction windows are susceptible to blurry frames</a:t>
            </a:r>
          </a:p>
          <a:p>
            <a:pPr marL="457200" lvl="1" indent="0">
              <a:buNone/>
            </a:pPr>
            <a:endParaRPr lang="en-US" sz="2000"/>
          </a:p>
          <a:p>
            <a:pPr lvl="0"/>
            <a:r>
              <a:rPr lang="en-US" sz="2400" b="1" u="sng"/>
              <a:t>Question</a:t>
            </a:r>
            <a:r>
              <a:rPr lang="en-US" sz="2400"/>
              <a:t>: Can we leverage direct or indirect physics/kinematics constraints to improve uncertainty in the video sequence frame generation?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6B92D5-0703-9759-09B3-EED945E0576D}"/>
              </a:ext>
            </a:extLst>
          </p:cNvPr>
          <p:cNvSpPr txBox="1"/>
          <p:nvPr/>
        </p:nvSpPr>
        <p:spPr>
          <a:xfrm>
            <a:off x="1162050" y="3531608"/>
            <a:ext cx="10392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Bojarski, Mariusz. "End to end learning for self-driving cars." </a:t>
            </a:r>
            <a:r>
              <a:rPr lang="en-US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US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preprint arXiv:1604.07316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(2016).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89927B-4910-85EF-35D0-1D3940601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94" y="1569666"/>
            <a:ext cx="4188086" cy="1961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9ABCFF-6DCC-3065-49E1-D51DE82DE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043" y="1649295"/>
            <a:ext cx="3823107" cy="188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89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6BA29-1811-95ED-FAD2-3A604799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20</a:t>
            </a:fld>
            <a:endParaRPr lang="en-US"/>
          </a:p>
        </p:txBody>
      </p:sp>
      <p:pic>
        <p:nvPicPr>
          <p:cNvPr id="6" name="Content Placeholder 6" descr="A collage of a road&#10;&#10;Description automatically generated">
            <a:extLst>
              <a:ext uri="{FF2B5EF4-FFF2-40B4-BE49-F238E27FC236}">
                <a16:creationId xmlns:a16="http://schemas.microsoft.com/office/drawing/2014/main" id="{90043554-CC9C-CEBF-4E34-4F9671903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34" y="87627"/>
            <a:ext cx="4156886" cy="1670405"/>
          </a:xfrm>
          <a:prstGeom prst="rect">
            <a:avLst/>
          </a:prstGeom>
        </p:spPr>
      </p:pic>
      <p:pic>
        <p:nvPicPr>
          <p:cNvPr id="7" name="Picture 6" descr="A collage of cars on a street&#10;&#10;Description automatically generated">
            <a:extLst>
              <a:ext uri="{FF2B5EF4-FFF2-40B4-BE49-F238E27FC236}">
                <a16:creationId xmlns:a16="http://schemas.microsoft.com/office/drawing/2014/main" id="{92768C21-7C72-A34C-DF9B-D8F91583B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531" y="3562226"/>
            <a:ext cx="4156887" cy="1670405"/>
          </a:xfrm>
          <a:prstGeom prst="rect">
            <a:avLst/>
          </a:prstGeom>
        </p:spPr>
      </p:pic>
      <p:pic>
        <p:nvPicPr>
          <p:cNvPr id="8" name="Picture 7" descr="A collage of a street with cars&#10;&#10;Description automatically generated">
            <a:extLst>
              <a:ext uri="{FF2B5EF4-FFF2-40B4-BE49-F238E27FC236}">
                <a16:creationId xmlns:a16="http://schemas.microsoft.com/office/drawing/2014/main" id="{D691892B-D17C-43CC-5000-E672C01A8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531" y="87627"/>
            <a:ext cx="4156886" cy="1670405"/>
          </a:xfrm>
          <a:prstGeom prst="rect">
            <a:avLst/>
          </a:prstGeom>
        </p:spPr>
      </p:pic>
      <p:pic>
        <p:nvPicPr>
          <p:cNvPr id="9" name="Picture 8" descr="A collage of a road&#10;&#10;Description automatically generated">
            <a:extLst>
              <a:ext uri="{FF2B5EF4-FFF2-40B4-BE49-F238E27FC236}">
                <a16:creationId xmlns:a16="http://schemas.microsoft.com/office/drawing/2014/main" id="{16C06EDC-8E44-00AC-B5A7-5AA2089385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99" y="3565714"/>
            <a:ext cx="4156886" cy="16704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D2CDC-646E-CA6E-C51D-1A57B9B38218}"/>
              </a:ext>
            </a:extLst>
          </p:cNvPr>
          <p:cNvSpPr txBox="1"/>
          <p:nvPr/>
        </p:nvSpPr>
        <p:spPr>
          <a:xfrm>
            <a:off x="341033" y="738163"/>
            <a:ext cx="986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Baseline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025299-B43A-4D68-8C54-2E5FF9859341}"/>
              </a:ext>
            </a:extLst>
          </p:cNvPr>
          <p:cNvSpPr txBox="1"/>
          <p:nvPr/>
        </p:nvSpPr>
        <p:spPr>
          <a:xfrm>
            <a:off x="136714" y="5419301"/>
            <a:ext cx="1547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Flow + Kinematics Conditioning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943CA7-F94E-C321-9BC7-640F8190E2B4}"/>
              </a:ext>
            </a:extLst>
          </p:cNvPr>
          <p:cNvSpPr txBox="1"/>
          <p:nvPr/>
        </p:nvSpPr>
        <p:spPr>
          <a:xfrm>
            <a:off x="136714" y="4074262"/>
            <a:ext cx="1498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Kinematics Conditioning</a:t>
            </a:r>
          </a:p>
        </p:txBody>
      </p:sp>
      <p:pic>
        <p:nvPicPr>
          <p:cNvPr id="13" name="Picture 12" descr="A collage of a road&#10;&#10;Description automatically generated">
            <a:extLst>
              <a:ext uri="{FF2B5EF4-FFF2-40B4-BE49-F238E27FC236}">
                <a16:creationId xmlns:a16="http://schemas.microsoft.com/office/drawing/2014/main" id="{13830056-6B85-06BC-14F1-611C963AA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99" y="5318783"/>
            <a:ext cx="4156886" cy="1670405"/>
          </a:xfrm>
          <a:prstGeom prst="rect">
            <a:avLst/>
          </a:prstGeom>
        </p:spPr>
      </p:pic>
      <p:pic>
        <p:nvPicPr>
          <p:cNvPr id="14" name="Picture 13" descr="A collage of a street with cars&#10;&#10;Description automatically generated">
            <a:extLst>
              <a:ext uri="{FF2B5EF4-FFF2-40B4-BE49-F238E27FC236}">
                <a16:creationId xmlns:a16="http://schemas.microsoft.com/office/drawing/2014/main" id="{5E00A402-898D-9D25-694E-88DB8E5C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533" y="5318783"/>
            <a:ext cx="4156884" cy="1670405"/>
          </a:xfrm>
          <a:prstGeom prst="rect">
            <a:avLst/>
          </a:prstGeom>
        </p:spPr>
      </p:pic>
      <p:pic>
        <p:nvPicPr>
          <p:cNvPr id="15" name="Picture 14" descr="A collage of cars on a street&#10;&#10;Description automatically generated">
            <a:extLst>
              <a:ext uri="{FF2B5EF4-FFF2-40B4-BE49-F238E27FC236}">
                <a16:creationId xmlns:a16="http://schemas.microsoft.com/office/drawing/2014/main" id="{33064891-D43E-F546-4E57-A78E0AE8C1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531" y="1812644"/>
            <a:ext cx="4156886" cy="1670405"/>
          </a:xfrm>
          <a:prstGeom prst="rect">
            <a:avLst/>
          </a:prstGeom>
        </p:spPr>
      </p:pic>
      <p:pic>
        <p:nvPicPr>
          <p:cNvPr id="16" name="Picture 15" descr="A collage of a road&#10;&#10;Description automatically generated">
            <a:extLst>
              <a:ext uri="{FF2B5EF4-FFF2-40B4-BE49-F238E27FC236}">
                <a16:creationId xmlns:a16="http://schemas.microsoft.com/office/drawing/2014/main" id="{44845966-7153-0733-6187-4412C943C4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34" y="1812645"/>
            <a:ext cx="4156886" cy="16704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8E2A93-2614-DB71-6CFC-9E3FA2F04392}"/>
              </a:ext>
            </a:extLst>
          </p:cNvPr>
          <p:cNvSpPr txBox="1"/>
          <p:nvPr/>
        </p:nvSpPr>
        <p:spPr>
          <a:xfrm>
            <a:off x="112030" y="2326075"/>
            <a:ext cx="1547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RAFT Flow Conditioning</a:t>
            </a:r>
          </a:p>
        </p:txBody>
      </p:sp>
    </p:spTree>
    <p:extLst>
      <p:ext uri="{BB962C8B-B14F-4D97-AF65-F5344CB8AC3E}">
        <p14:creationId xmlns:p14="http://schemas.microsoft.com/office/powerpoint/2010/main" val="3193863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FB339-E8AF-FBF7-7BF3-82526F04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7D8B25-2C43-3DD6-54FD-7D0C5D395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2634" y="737675"/>
            <a:ext cx="7971707" cy="552074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401D5-6E57-5D93-46EB-E0F8EBA2A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21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4D7B02-97F8-2C1E-AB2A-81B548B0304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5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D89DF-2E73-40D5-1966-6406D2A61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2875A-B82C-E928-04D0-49A1F0A5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22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6C802-5911-3AE0-8E38-6F5C1133E47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/>
              <a:t>More Artifacts from Approach 2 (Kinematics conditioning)</a:t>
            </a:r>
          </a:p>
        </p:txBody>
      </p:sp>
      <p:pic>
        <p:nvPicPr>
          <p:cNvPr id="6" name="Content Placeholder 5" descr="A collage of a road&#10;&#10;Description automatically generated">
            <a:extLst>
              <a:ext uri="{FF2B5EF4-FFF2-40B4-BE49-F238E27FC236}">
                <a16:creationId xmlns:a16="http://schemas.microsoft.com/office/drawing/2014/main" id="{FF29A8D0-C95E-23EF-B546-917A2395E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70" y="4219383"/>
            <a:ext cx="6210300" cy="2495550"/>
          </a:xfrm>
        </p:spPr>
      </p:pic>
      <p:pic>
        <p:nvPicPr>
          <p:cNvPr id="7" name="Content Placeholder 5" descr="A red truck on a road&#10;&#10;Description automatically generated">
            <a:extLst>
              <a:ext uri="{FF2B5EF4-FFF2-40B4-BE49-F238E27FC236}">
                <a16:creationId xmlns:a16="http://schemas.microsoft.com/office/drawing/2014/main" id="{10B00EFE-C124-E61C-E27A-32FCC8670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82" y="1348896"/>
            <a:ext cx="6210300" cy="2495550"/>
          </a:xfrm>
          <a:prstGeom prst="rect">
            <a:avLst/>
          </a:prstGeom>
        </p:spPr>
      </p:pic>
      <p:pic>
        <p:nvPicPr>
          <p:cNvPr id="8" name="Content Placeholder 5" descr="A collage of a road&#10;&#10;Description automatically generated">
            <a:extLst>
              <a:ext uri="{FF2B5EF4-FFF2-40B4-BE49-F238E27FC236}">
                <a16:creationId xmlns:a16="http://schemas.microsoft.com/office/drawing/2014/main" id="{E2D35143-0FE0-74A4-F88E-3F594C6B34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133"/>
          <a:stretch/>
        </p:blipFill>
        <p:spPr>
          <a:xfrm>
            <a:off x="7303505" y="2777646"/>
            <a:ext cx="2114552" cy="4072116"/>
          </a:xfrm>
          <a:prstGeom prst="rect">
            <a:avLst/>
          </a:prstGeom>
        </p:spPr>
      </p:pic>
      <p:pic>
        <p:nvPicPr>
          <p:cNvPr id="9" name="Content Placeholder 5" descr="A red truck on a road&#10;&#10;Description automatically generated">
            <a:extLst>
              <a:ext uri="{FF2B5EF4-FFF2-40B4-BE49-F238E27FC236}">
                <a16:creationId xmlns:a16="http://schemas.microsoft.com/office/drawing/2014/main" id="{0C25460D-37C3-656E-0485-C6A742639B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564"/>
          <a:stretch/>
        </p:blipFill>
        <p:spPr>
          <a:xfrm>
            <a:off x="9603470" y="8238"/>
            <a:ext cx="2114552" cy="437185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04CC8B9-7422-661E-E978-0A558272149F}"/>
              </a:ext>
            </a:extLst>
          </p:cNvPr>
          <p:cNvSpPr/>
          <p:nvPr/>
        </p:nvSpPr>
        <p:spPr>
          <a:xfrm>
            <a:off x="5514975" y="1264539"/>
            <a:ext cx="1305510" cy="2664264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51694B-1E43-277E-B135-8AE0F8875A2E}"/>
              </a:ext>
            </a:extLst>
          </p:cNvPr>
          <p:cNvCxnSpPr>
            <a:stCxn id="10" idx="3"/>
          </p:cNvCxnSpPr>
          <p:nvPr/>
        </p:nvCxnSpPr>
        <p:spPr>
          <a:xfrm flipV="1">
            <a:off x="6820485" y="1433253"/>
            <a:ext cx="2597572" cy="1163418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9A1A45-C493-A8B7-0216-4945FC7801ED}"/>
              </a:ext>
            </a:extLst>
          </p:cNvPr>
          <p:cNvSpPr/>
          <p:nvPr/>
        </p:nvSpPr>
        <p:spPr>
          <a:xfrm>
            <a:off x="5105710" y="4097517"/>
            <a:ext cx="1305510" cy="2664264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2565CAF-E6A5-A21C-A817-8ED39174DF28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6411220" y="4806950"/>
            <a:ext cx="1208780" cy="622699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095E366-4230-9CEF-51C8-6C4A137185B9}"/>
              </a:ext>
            </a:extLst>
          </p:cNvPr>
          <p:cNvSpPr txBox="1"/>
          <p:nvPr/>
        </p:nvSpPr>
        <p:spPr>
          <a:xfrm>
            <a:off x="9418057" y="5309482"/>
            <a:ext cx="2597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Lower Blurring compared to baseline for the last frame</a:t>
            </a:r>
          </a:p>
        </p:txBody>
      </p:sp>
    </p:spTree>
    <p:extLst>
      <p:ext uri="{BB962C8B-B14F-4D97-AF65-F5344CB8AC3E}">
        <p14:creationId xmlns:p14="http://schemas.microsoft.com/office/powerpoint/2010/main" val="2624950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586E5-AAEA-6B2B-317C-A02169A20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10BF868-F214-D4A9-86B6-EB80CE9C9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Approximate trends over ~70 sequences from validation dataset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644641-D97A-0027-23AE-890CE00FF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ABD45-6E02-1005-71A1-EB3008BE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23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28747A-08D8-7EB8-27AA-4226C7A8070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/>
              <a:t>Qualitative Analysis: Totals and averages for validation data sequences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69BF0E04-02EE-A830-096D-B2C87B7726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105238"/>
              </p:ext>
            </p:extLst>
          </p:nvPr>
        </p:nvGraphicFramePr>
        <p:xfrm>
          <a:off x="3098982" y="1945650"/>
          <a:ext cx="6676877" cy="1854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965">
                  <a:extLst>
                    <a:ext uri="{9D8B030D-6E8A-4147-A177-3AD203B41FA5}">
                      <a16:colId xmlns:a16="http://schemas.microsoft.com/office/drawing/2014/main" val="1920250387"/>
                    </a:ext>
                  </a:extLst>
                </a:gridCol>
                <a:gridCol w="1151231">
                  <a:extLst>
                    <a:ext uri="{9D8B030D-6E8A-4147-A177-3AD203B41FA5}">
                      <a16:colId xmlns:a16="http://schemas.microsoft.com/office/drawing/2014/main" val="636890077"/>
                    </a:ext>
                  </a:extLst>
                </a:gridCol>
                <a:gridCol w="1491049">
                  <a:extLst>
                    <a:ext uri="{9D8B030D-6E8A-4147-A177-3AD203B41FA5}">
                      <a16:colId xmlns:a16="http://schemas.microsoft.com/office/drawing/2014/main" val="3904428154"/>
                    </a:ext>
                  </a:extLst>
                </a:gridCol>
                <a:gridCol w="1771135">
                  <a:extLst>
                    <a:ext uri="{9D8B030D-6E8A-4147-A177-3AD203B41FA5}">
                      <a16:colId xmlns:a16="http://schemas.microsoft.com/office/drawing/2014/main" val="97498111"/>
                    </a:ext>
                  </a:extLst>
                </a:gridCol>
                <a:gridCol w="1554497">
                  <a:extLst>
                    <a:ext uri="{9D8B030D-6E8A-4147-A177-3AD203B41FA5}">
                      <a16:colId xmlns:a16="http://schemas.microsoft.com/office/drawing/2014/main" val="1350731104"/>
                    </a:ext>
                  </a:extLst>
                </a:gridCol>
              </a:tblGrid>
              <a:tr h="370839">
                <a:tc gridSpan="5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Epoch 10</a:t>
                      </a: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503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Approach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Approach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Approach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040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PSNR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22.09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22.95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23.22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22.66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199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SSIM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0.719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0.763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0.764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0.737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113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650377"/>
                  </a:ext>
                </a:extLst>
              </a:tr>
            </a:tbl>
          </a:graphicData>
        </a:graphic>
      </p:graphicFrame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7B8FEE0E-D734-8B0F-4742-CCF0907D03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4806856"/>
              </p:ext>
            </p:extLst>
          </p:nvPr>
        </p:nvGraphicFramePr>
        <p:xfrm>
          <a:off x="3098982" y="4116087"/>
          <a:ext cx="6721212" cy="1854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965">
                  <a:extLst>
                    <a:ext uri="{9D8B030D-6E8A-4147-A177-3AD203B41FA5}">
                      <a16:colId xmlns:a16="http://schemas.microsoft.com/office/drawing/2014/main" val="1920250387"/>
                    </a:ext>
                  </a:extLst>
                </a:gridCol>
                <a:gridCol w="1175945">
                  <a:extLst>
                    <a:ext uri="{9D8B030D-6E8A-4147-A177-3AD203B41FA5}">
                      <a16:colId xmlns:a16="http://schemas.microsoft.com/office/drawing/2014/main" val="636890077"/>
                    </a:ext>
                  </a:extLst>
                </a:gridCol>
                <a:gridCol w="1482811">
                  <a:extLst>
                    <a:ext uri="{9D8B030D-6E8A-4147-A177-3AD203B41FA5}">
                      <a16:colId xmlns:a16="http://schemas.microsoft.com/office/drawing/2014/main" val="3904428154"/>
                    </a:ext>
                  </a:extLst>
                </a:gridCol>
                <a:gridCol w="1746421">
                  <a:extLst>
                    <a:ext uri="{9D8B030D-6E8A-4147-A177-3AD203B41FA5}">
                      <a16:colId xmlns:a16="http://schemas.microsoft.com/office/drawing/2014/main" val="97498111"/>
                    </a:ext>
                  </a:extLst>
                </a:gridCol>
                <a:gridCol w="1607070">
                  <a:extLst>
                    <a:ext uri="{9D8B030D-6E8A-4147-A177-3AD203B41FA5}">
                      <a16:colId xmlns:a16="http://schemas.microsoft.com/office/drawing/2014/main" val="2846938969"/>
                    </a:ext>
                  </a:extLst>
                </a:gridCol>
              </a:tblGrid>
              <a:tr h="370839">
                <a:tc gridSpan="5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Epoch 100</a:t>
                      </a: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503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Approach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Approach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Approach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040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PSNR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23.76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26.20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25.43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25.93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199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SSIM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0.85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0.839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0.838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113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2.647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650377"/>
                  </a:ext>
                </a:extLst>
              </a:tr>
            </a:tbl>
          </a:graphicData>
        </a:graphic>
      </p:graphicFrame>
      <p:pic>
        <p:nvPicPr>
          <p:cNvPr id="11" name="Graphic 10" descr="Upward trend with solid fill">
            <a:extLst>
              <a:ext uri="{FF2B5EF4-FFF2-40B4-BE49-F238E27FC236}">
                <a16:creationId xmlns:a16="http://schemas.microsoft.com/office/drawing/2014/main" id="{A12DE4FE-55C3-BB8E-E3E9-86941A9B7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0859" y="5059197"/>
            <a:ext cx="649856" cy="64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71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7F7D8-0AE9-E280-F0A5-FE952FC68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Conclusion, Limitations, &amp;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4E0C3-424D-6D5F-3E12-F8461F5ED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5" y="768350"/>
            <a:ext cx="11934909" cy="54482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/>
              <a:t>Conclusion:</a:t>
            </a:r>
          </a:p>
          <a:p>
            <a:r>
              <a:rPr lang="en-US" sz="2000"/>
              <a:t>We attempt </a:t>
            </a:r>
            <a:r>
              <a:rPr lang="en-US" sz="2000" i="1"/>
              <a:t>indirect physics conditioning </a:t>
            </a:r>
            <a:r>
              <a:rPr lang="en-US" sz="2000"/>
              <a:t>for temporal cycle GAN</a:t>
            </a:r>
          </a:p>
          <a:p>
            <a:r>
              <a:rPr lang="en-US" sz="2000" u="sng"/>
              <a:t>Two approaches improve over baseline’s predictions</a:t>
            </a:r>
            <a:r>
              <a:rPr lang="en-US" sz="2000"/>
              <a:t>:</a:t>
            </a:r>
          </a:p>
          <a:p>
            <a:pPr lvl="1"/>
            <a:r>
              <a:rPr lang="en-US" sz="2000"/>
              <a:t>Laplacian of Gaussian loss function with kinematics had marginally clearer predictions for the later frames</a:t>
            </a:r>
          </a:p>
          <a:p>
            <a:pPr lvl="1"/>
            <a:r>
              <a:rPr lang="en-US" sz="2000"/>
              <a:t>Improvement in realism/blur due to addition of optical flow condition to the RCGAN</a:t>
            </a:r>
          </a:p>
          <a:p>
            <a:r>
              <a:rPr lang="en-US" sz="2000" u="sng"/>
              <a:t>Physics consistency</a:t>
            </a:r>
            <a:r>
              <a:rPr lang="en-US" sz="2000"/>
              <a:t>:</a:t>
            </a:r>
          </a:p>
          <a:p>
            <a:pPr lvl="1"/>
            <a:r>
              <a:rPr lang="en-US" sz="2000"/>
              <a:t>Kinematic loss or optical flow in GAN imposes </a:t>
            </a:r>
            <a:r>
              <a:rPr lang="en-US" sz="2000" i="1"/>
              <a:t>indirect</a:t>
            </a:r>
            <a:r>
              <a:rPr lang="en-US" sz="2000"/>
              <a:t> physical constraints on the video behavior leading to the video sequence prediction.</a:t>
            </a:r>
          </a:p>
          <a:p>
            <a:r>
              <a:rPr lang="en-US" sz="2000" u="sng"/>
              <a:t>Combined Approach: </a:t>
            </a:r>
          </a:p>
          <a:p>
            <a:pPr lvl="1"/>
            <a:r>
              <a:rPr lang="en-US" sz="2000"/>
              <a:t>For the same epochs of training, combined approach doesn’t yield as good results as Kinematics only conditioning. Since there are more variables in the loss function, it needs more training.</a:t>
            </a:r>
          </a:p>
          <a:p>
            <a:pPr lvl="1"/>
            <a:endParaRPr lang="en-US" sz="2000"/>
          </a:p>
          <a:p>
            <a:pPr marL="0" indent="0">
              <a:buNone/>
            </a:pPr>
            <a:r>
              <a:rPr lang="en-US" sz="2000" b="1"/>
              <a:t>Future Work:</a:t>
            </a:r>
          </a:p>
          <a:p>
            <a:r>
              <a:rPr lang="en-US" sz="2000" u="sng"/>
              <a:t>Localized motion constraints:</a:t>
            </a:r>
            <a:r>
              <a:rPr lang="en-US" sz="2000"/>
              <a:t> Add object detection and tracking using KITTI </a:t>
            </a:r>
            <a:r>
              <a:rPr lang="en-US" sz="2000" err="1"/>
              <a:t>tracklets</a:t>
            </a:r>
            <a:r>
              <a:rPr lang="en-US" sz="2000"/>
              <a:t>; apply differential physics-based constraints to only localized pixels to predict motion of other vehicles and pedestrians on the road</a:t>
            </a:r>
          </a:p>
          <a:p>
            <a:r>
              <a:rPr lang="en-US" sz="2000" u="sng"/>
              <a:t>Longer term prediction:</a:t>
            </a:r>
            <a:r>
              <a:rPr lang="en-US" sz="2000"/>
              <a:t> Essential to predict longer video frame sequences for various applications as robotics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3E47D-CEBF-B3BC-5896-A5E34AEA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90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A291D-1A12-8ADA-05F1-D372CD926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19924-8557-ADD0-419A-E93D34407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5FCDA-73A3-0FFD-C4F5-085AEA739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25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23FB04-9265-034E-5A95-EDE3003E30A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44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D6BBDB8-723B-DC41-1BD9-DE14FBD6E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D501A-7860-6622-7442-8B882F5A7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C5DD9-9EB6-DD3E-4D79-CBE1AD89C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5" y="681037"/>
            <a:ext cx="11934909" cy="5416640"/>
          </a:xfrm>
        </p:spPr>
        <p:txBody>
          <a:bodyPr/>
          <a:lstStyle/>
          <a:p>
            <a:r>
              <a:rPr lang="en-US"/>
              <a:t>Limitations: Long term prediction</a:t>
            </a:r>
          </a:p>
          <a:p>
            <a:r>
              <a:rPr lang="en-US"/>
              <a:t>Add object detection and apply physics-based constraints to only localized pixels to predict motion of other vehicles and pedestrians on the road</a:t>
            </a:r>
          </a:p>
          <a:p>
            <a:r>
              <a:rPr lang="en-US"/>
              <a:t>Add filtering to estimate the changes in the vehicle or pedestrian positions and utilize it in the prediction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5A137-0612-523E-4C61-5690600C8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87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7388208-3E2E-E851-47B0-5C771A2A6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FD2FD-194F-19DF-790B-8C5D62FBD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Experimental 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84086-1D21-33E4-4BC1-5AC845BB4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Epoch 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8EA4B-4239-D09F-2B94-9FB45064D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27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AFE28-27BF-92D6-945C-EC9EA5B1ABC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With Kinematics embedded in loss function</a:t>
            </a:r>
            <a:endParaRPr lang="en-US"/>
          </a:p>
        </p:txBody>
      </p:sp>
      <p:pic>
        <p:nvPicPr>
          <p:cNvPr id="7" name="Picture 6" descr="A black and white image of a road">
            <a:extLst>
              <a:ext uri="{FF2B5EF4-FFF2-40B4-BE49-F238E27FC236}">
                <a16:creationId xmlns:a16="http://schemas.microsoft.com/office/drawing/2014/main" id="{CE310F45-1E00-5DCD-1D79-58717F09C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89" y="2402850"/>
            <a:ext cx="8740222" cy="3512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82855D-932C-2415-3618-9AAE444470D5}"/>
              </a:ext>
            </a:extLst>
          </p:cNvPr>
          <p:cNvSpPr txBox="1"/>
          <p:nvPr/>
        </p:nvSpPr>
        <p:spPr>
          <a:xfrm>
            <a:off x="229926" y="4924425"/>
            <a:ext cx="146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Ground Truth</a:t>
            </a:r>
            <a:endParaRPr lang="en-US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219C48-3440-FB73-6C75-1C313BC8C601}"/>
              </a:ext>
            </a:extLst>
          </p:cNvPr>
          <p:cNvSpPr txBox="1"/>
          <p:nvPr/>
        </p:nvSpPr>
        <p:spPr>
          <a:xfrm>
            <a:off x="416835" y="3315185"/>
            <a:ext cx="109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Predicted</a:t>
            </a:r>
            <a:endParaRPr lang="en-US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7116FD-C6A2-8F39-F3F2-29EC30C2B29B}"/>
              </a:ext>
            </a:extLst>
          </p:cNvPr>
          <p:cNvSpPr txBox="1"/>
          <p:nvPr/>
        </p:nvSpPr>
        <p:spPr>
          <a:xfrm>
            <a:off x="2226584" y="1923023"/>
            <a:ext cx="817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 = 1		t = 2		t = 3		t = 4		t =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68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4532327-5606-ADE5-691D-C1D44CEF7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7BC49-DCED-F88E-9DED-1FD047567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Experimental 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9FA49-5DAF-FC6D-0520-E1A374458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Epoch 100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DE91F-EF2F-8BD7-B207-5199F3980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28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1E40BF-31D3-ECAA-2F69-B9B84E32806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With Kinematics embedded in loss function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A398EE-926D-F077-AA2A-C7F44DD1FAA2}"/>
              </a:ext>
            </a:extLst>
          </p:cNvPr>
          <p:cNvSpPr txBox="1"/>
          <p:nvPr/>
        </p:nvSpPr>
        <p:spPr>
          <a:xfrm>
            <a:off x="229926" y="4924425"/>
            <a:ext cx="146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Ground Truth</a:t>
            </a:r>
            <a:endParaRPr lang="en-US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BBF984-E911-56BA-87D2-F852A2549A10}"/>
              </a:ext>
            </a:extLst>
          </p:cNvPr>
          <p:cNvSpPr txBox="1"/>
          <p:nvPr/>
        </p:nvSpPr>
        <p:spPr>
          <a:xfrm>
            <a:off x="416835" y="3315185"/>
            <a:ext cx="109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Predicted</a:t>
            </a:r>
            <a:endParaRPr lang="en-US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97E2AF-5794-F097-0ECC-4D134A0554D7}"/>
              </a:ext>
            </a:extLst>
          </p:cNvPr>
          <p:cNvSpPr txBox="1"/>
          <p:nvPr/>
        </p:nvSpPr>
        <p:spPr>
          <a:xfrm>
            <a:off x="2226584" y="1923023"/>
            <a:ext cx="817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 = 1		t = 2		t = 3		t = 4		t = 5</a:t>
            </a:r>
            <a:endParaRPr lang="en-US"/>
          </a:p>
        </p:txBody>
      </p:sp>
      <p:pic>
        <p:nvPicPr>
          <p:cNvPr id="11" name="Picture 10" descr="A collage of a road with trees&#10;&#10;Description automatically generated">
            <a:extLst>
              <a:ext uri="{FF2B5EF4-FFF2-40B4-BE49-F238E27FC236}">
                <a16:creationId xmlns:a16="http://schemas.microsoft.com/office/drawing/2014/main" id="{B6668166-0EA9-9596-538A-BF464FBC8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33" y="2429360"/>
            <a:ext cx="8555733" cy="343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46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AB009-C5DF-D1BD-AC0A-57C1D2703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group of cars on a road&#10;&#10;Description automatically generated">
            <a:extLst>
              <a:ext uri="{FF2B5EF4-FFF2-40B4-BE49-F238E27FC236}">
                <a16:creationId xmlns:a16="http://schemas.microsoft.com/office/drawing/2014/main" id="{F8016030-A0C4-1081-99FC-FDBD20822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1362147"/>
            <a:ext cx="6210300" cy="24955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0D515-D9C5-F24E-209A-3116A1C67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29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FF02F5-9318-3B13-73EF-DE072CA04A3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collage of a car driving on a road&#10;&#10;Description automatically generated">
            <a:extLst>
              <a:ext uri="{FF2B5EF4-FFF2-40B4-BE49-F238E27FC236}">
                <a16:creationId xmlns:a16="http://schemas.microsoft.com/office/drawing/2014/main" id="{E761F0CC-C1E7-B3A1-9644-D9419DDC5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50" y="3955305"/>
            <a:ext cx="62103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06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E1C17-320F-5DDC-DC8E-7A1DE8212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Frame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C14E8-A9E2-5F19-B03B-F03878F0C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6" y="1271359"/>
            <a:ext cx="6672214" cy="482631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Image generation but with an added temporal aspect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Can be conditioned on motion, anatomical, structural constraints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A subset of conditional video synthesis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Popular techniques: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LSTMs, RNNs (</a:t>
            </a:r>
            <a:r>
              <a:rPr lang="en-US" err="1"/>
              <a:t>PredNet</a:t>
            </a:r>
            <a:r>
              <a:rPr lang="en-US"/>
              <a:t>, </a:t>
            </a:r>
            <a:r>
              <a:rPr lang="en-US" err="1"/>
              <a:t>UNet</a:t>
            </a:r>
            <a:r>
              <a:rPr lang="en-US"/>
              <a:t>, MCNET …)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GANs (VGAN, TGAN … 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Denoising Diffusion Models</a:t>
            </a:r>
          </a:p>
          <a:p>
            <a:pPr marL="914400" lvl="1" indent="-45720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208BE-6E77-A93C-B700-0ECB7EA81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126C1-52D5-84E0-29C2-D3FCF95612A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/>
              <a:t>What is it, and key aspects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C194DCB-FDAB-8F81-F5D7-2B3B1A9A0E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8016026"/>
              </p:ext>
            </p:extLst>
          </p:nvPr>
        </p:nvGraphicFramePr>
        <p:xfrm>
          <a:off x="7383540" y="1167536"/>
          <a:ext cx="4002833" cy="4659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7678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B3064-C212-B576-BD99-8674AAA8B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collage of a road&#10;&#10;Description automatically generated">
            <a:extLst>
              <a:ext uri="{FF2B5EF4-FFF2-40B4-BE49-F238E27FC236}">
                <a16:creationId xmlns:a16="http://schemas.microsoft.com/office/drawing/2014/main" id="{C0161999-4F3F-BB00-E4D4-0F8D0C1A0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648" y="1546998"/>
            <a:ext cx="9590453" cy="383067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32230-6CB9-8F17-4B4D-526EA5BA3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30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D604A6-FEE2-D8AD-32A3-86C6EC7A331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62C19D-4905-C8E6-AAAA-8E76E793CE03}"/>
              </a:ext>
            </a:extLst>
          </p:cNvPr>
          <p:cNvSpPr txBox="1"/>
          <p:nvPr/>
        </p:nvSpPr>
        <p:spPr>
          <a:xfrm>
            <a:off x="1474503" y="536917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fake_21295</a:t>
            </a:r>
          </a:p>
        </p:txBody>
      </p:sp>
    </p:spTree>
    <p:extLst>
      <p:ext uri="{BB962C8B-B14F-4D97-AF65-F5344CB8AC3E}">
        <p14:creationId xmlns:p14="http://schemas.microsoft.com/office/powerpoint/2010/main" val="919021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ADD43-BF5B-5F52-9521-C36CF784B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collage of cars on a street&#10;&#10;Description automatically generated">
            <a:extLst>
              <a:ext uri="{FF2B5EF4-FFF2-40B4-BE49-F238E27FC236}">
                <a16:creationId xmlns:a16="http://schemas.microsoft.com/office/drawing/2014/main" id="{113708CB-947A-AC44-17E6-F6C889E7D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437" y="1264290"/>
            <a:ext cx="9946558" cy="39867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2CC07-3815-C54F-532D-EB85D67A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31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CAFF39-EB1A-BF38-FD26-254682D50A3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4C00B0-B6FC-9AFB-0F1C-3A458E31272F}"/>
              </a:ext>
            </a:extLst>
          </p:cNvPr>
          <p:cNvSpPr txBox="1"/>
          <p:nvPr/>
        </p:nvSpPr>
        <p:spPr>
          <a:xfrm>
            <a:off x="4854656" y="556455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fake_21071</a:t>
            </a:r>
          </a:p>
        </p:txBody>
      </p:sp>
    </p:spTree>
    <p:extLst>
      <p:ext uri="{BB962C8B-B14F-4D97-AF65-F5344CB8AC3E}">
        <p14:creationId xmlns:p14="http://schemas.microsoft.com/office/powerpoint/2010/main" val="823445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BF1C7-7E3E-DDA9-F51C-3D1962B2C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red truck on a road&#10;&#10;Description automatically generated">
            <a:extLst>
              <a:ext uri="{FF2B5EF4-FFF2-40B4-BE49-F238E27FC236}">
                <a16:creationId xmlns:a16="http://schemas.microsoft.com/office/drawing/2014/main" id="{F4F822D7-0B12-D253-B8BF-E73638CDB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3469" y="1260742"/>
            <a:ext cx="6210300" cy="24955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C1E45-1E4F-2781-A9D1-37C5B560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32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8DF51-7EDD-9F09-4081-FC644E2D190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75E42-E99F-6D20-F3FB-A355C7A3E3C2}"/>
              </a:ext>
            </a:extLst>
          </p:cNvPr>
          <p:cNvSpPr txBox="1"/>
          <p:nvPr/>
        </p:nvSpPr>
        <p:spPr>
          <a:xfrm>
            <a:off x="4802554" y="507609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fake_20175</a:t>
            </a:r>
          </a:p>
        </p:txBody>
      </p:sp>
    </p:spTree>
    <p:extLst>
      <p:ext uri="{BB962C8B-B14F-4D97-AF65-F5344CB8AC3E}">
        <p14:creationId xmlns:p14="http://schemas.microsoft.com/office/powerpoint/2010/main" val="475049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C7CA-3D3C-1136-DA93-2DA20815A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collage of a road&#10;&#10;Description automatically generated">
            <a:extLst>
              <a:ext uri="{FF2B5EF4-FFF2-40B4-BE49-F238E27FC236}">
                <a16:creationId xmlns:a16="http://schemas.microsoft.com/office/drawing/2014/main" id="{E867D4A3-3682-05BE-1A92-1CCF0AB9A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9469" y="1536743"/>
            <a:ext cx="6210300" cy="24955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4404A-5169-745D-51BE-676C54DC4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33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CD2D8-7D7B-F4C3-B659-ED0252461D0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72EA0-8B62-31DB-6AD2-60BDCB4506BE}"/>
              </a:ext>
            </a:extLst>
          </p:cNvPr>
          <p:cNvSpPr txBox="1"/>
          <p:nvPr/>
        </p:nvSpPr>
        <p:spPr>
          <a:xfrm>
            <a:off x="4802554" y="507609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fake_18607</a:t>
            </a:r>
          </a:p>
        </p:txBody>
      </p:sp>
    </p:spTree>
    <p:extLst>
      <p:ext uri="{BB962C8B-B14F-4D97-AF65-F5344CB8AC3E}">
        <p14:creationId xmlns:p14="http://schemas.microsoft.com/office/powerpoint/2010/main" val="2968825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AC3E3-B704-A500-ABB6-E83B4309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EBC286C-326F-2131-A631-61D052DE77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7204913"/>
              </p:ext>
            </p:extLst>
          </p:nvPr>
        </p:nvGraphicFramePr>
        <p:xfrm>
          <a:off x="235398" y="2207465"/>
          <a:ext cx="5334128" cy="1854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7586">
                  <a:extLst>
                    <a:ext uri="{9D8B030D-6E8A-4147-A177-3AD203B41FA5}">
                      <a16:colId xmlns:a16="http://schemas.microsoft.com/office/drawing/2014/main" val="1920250387"/>
                    </a:ext>
                  </a:extLst>
                </a:gridCol>
                <a:gridCol w="1095074">
                  <a:extLst>
                    <a:ext uri="{9D8B030D-6E8A-4147-A177-3AD203B41FA5}">
                      <a16:colId xmlns:a16="http://schemas.microsoft.com/office/drawing/2014/main" val="636890077"/>
                    </a:ext>
                  </a:extLst>
                </a:gridCol>
                <a:gridCol w="1363287">
                  <a:extLst>
                    <a:ext uri="{9D8B030D-6E8A-4147-A177-3AD203B41FA5}">
                      <a16:colId xmlns:a16="http://schemas.microsoft.com/office/drawing/2014/main" val="3904428154"/>
                    </a:ext>
                  </a:extLst>
                </a:gridCol>
                <a:gridCol w="2078181">
                  <a:extLst>
                    <a:ext uri="{9D8B030D-6E8A-4147-A177-3AD203B41FA5}">
                      <a16:colId xmlns:a16="http://schemas.microsoft.com/office/drawing/2014/main" val="97498111"/>
                    </a:ext>
                  </a:extLst>
                </a:gridCol>
              </a:tblGrid>
              <a:tr h="370839">
                <a:tc gridSpan="4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Epoch 10</a:t>
                      </a: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503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Approach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Approach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040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PSNR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18.01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17.81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17.93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199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SSIM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0.506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0.495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0.5047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113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17.71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19.60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18.04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65037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B69C2-28A2-1D70-204C-C8C3F3F57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34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C9B61F-C0E6-9B71-2E58-8E095A92AFA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/>
              <a:t>Qualitative Analysis: Totals and averages for validation data sequences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22044E87-87FF-6FB2-0CB7-FBD789F41C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041008"/>
              </p:ext>
            </p:extLst>
          </p:nvPr>
        </p:nvGraphicFramePr>
        <p:xfrm>
          <a:off x="235398" y="4377902"/>
          <a:ext cx="5334128" cy="1854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7586">
                  <a:extLst>
                    <a:ext uri="{9D8B030D-6E8A-4147-A177-3AD203B41FA5}">
                      <a16:colId xmlns:a16="http://schemas.microsoft.com/office/drawing/2014/main" val="1920250387"/>
                    </a:ext>
                  </a:extLst>
                </a:gridCol>
                <a:gridCol w="1144951">
                  <a:extLst>
                    <a:ext uri="{9D8B030D-6E8A-4147-A177-3AD203B41FA5}">
                      <a16:colId xmlns:a16="http://schemas.microsoft.com/office/drawing/2014/main" val="636890077"/>
                    </a:ext>
                  </a:extLst>
                </a:gridCol>
                <a:gridCol w="1313410">
                  <a:extLst>
                    <a:ext uri="{9D8B030D-6E8A-4147-A177-3AD203B41FA5}">
                      <a16:colId xmlns:a16="http://schemas.microsoft.com/office/drawing/2014/main" val="3904428154"/>
                    </a:ext>
                  </a:extLst>
                </a:gridCol>
                <a:gridCol w="2078181">
                  <a:extLst>
                    <a:ext uri="{9D8B030D-6E8A-4147-A177-3AD203B41FA5}">
                      <a16:colId xmlns:a16="http://schemas.microsoft.com/office/drawing/2014/main" val="97498111"/>
                    </a:ext>
                  </a:extLst>
                </a:gridCol>
              </a:tblGrid>
              <a:tr h="370839">
                <a:tc gridSpan="4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Epoch 100</a:t>
                      </a: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503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Approach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Approach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040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PSNR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19.729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22.05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22.38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199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SSIM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0.608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0.709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0.715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113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13.96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7.796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6.653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650377"/>
                  </a:ext>
                </a:extLst>
              </a:tr>
            </a:tbl>
          </a:graphicData>
        </a:graphic>
      </p:graphicFrame>
      <p:pic>
        <p:nvPicPr>
          <p:cNvPr id="33" name="Graphic 32" descr="Upward trend with solid fill">
            <a:extLst>
              <a:ext uri="{FF2B5EF4-FFF2-40B4-BE49-F238E27FC236}">
                <a16:creationId xmlns:a16="http://schemas.microsoft.com/office/drawing/2014/main" id="{8AB35227-46E8-54CD-3EB0-BB5883F81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5304" y="5305001"/>
            <a:ext cx="649856" cy="649856"/>
          </a:xfrm>
          <a:prstGeom prst="rect">
            <a:avLst/>
          </a:prstGeom>
        </p:spPr>
      </p:pic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CCACAC1E-84F1-A7AF-D144-FF83ED1519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6605056"/>
              </p:ext>
            </p:extLst>
          </p:nvPr>
        </p:nvGraphicFramePr>
        <p:xfrm>
          <a:off x="5976716" y="2207465"/>
          <a:ext cx="5334128" cy="1854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7586">
                  <a:extLst>
                    <a:ext uri="{9D8B030D-6E8A-4147-A177-3AD203B41FA5}">
                      <a16:colId xmlns:a16="http://schemas.microsoft.com/office/drawing/2014/main" val="1920250387"/>
                    </a:ext>
                  </a:extLst>
                </a:gridCol>
                <a:gridCol w="1095074">
                  <a:extLst>
                    <a:ext uri="{9D8B030D-6E8A-4147-A177-3AD203B41FA5}">
                      <a16:colId xmlns:a16="http://schemas.microsoft.com/office/drawing/2014/main" val="636890077"/>
                    </a:ext>
                  </a:extLst>
                </a:gridCol>
                <a:gridCol w="1363287">
                  <a:extLst>
                    <a:ext uri="{9D8B030D-6E8A-4147-A177-3AD203B41FA5}">
                      <a16:colId xmlns:a16="http://schemas.microsoft.com/office/drawing/2014/main" val="3904428154"/>
                    </a:ext>
                  </a:extLst>
                </a:gridCol>
                <a:gridCol w="2078181">
                  <a:extLst>
                    <a:ext uri="{9D8B030D-6E8A-4147-A177-3AD203B41FA5}">
                      <a16:colId xmlns:a16="http://schemas.microsoft.com/office/drawing/2014/main" val="97498111"/>
                    </a:ext>
                  </a:extLst>
                </a:gridCol>
              </a:tblGrid>
              <a:tr h="370839">
                <a:tc gridSpan="4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Epoch 10</a:t>
                      </a: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503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Approach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Approach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040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PSNR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22.09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22.95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23.22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199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SSIM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0.719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0.763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0.764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113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650377"/>
                  </a:ext>
                </a:extLst>
              </a:tr>
            </a:tbl>
          </a:graphicData>
        </a:graphic>
      </p:graphicFrame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4DB82A04-12E0-1D0E-853B-0C2FD5AC60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2125554"/>
              </p:ext>
            </p:extLst>
          </p:nvPr>
        </p:nvGraphicFramePr>
        <p:xfrm>
          <a:off x="5976716" y="4377902"/>
          <a:ext cx="5334128" cy="1854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7586">
                  <a:extLst>
                    <a:ext uri="{9D8B030D-6E8A-4147-A177-3AD203B41FA5}">
                      <a16:colId xmlns:a16="http://schemas.microsoft.com/office/drawing/2014/main" val="1920250387"/>
                    </a:ext>
                  </a:extLst>
                </a:gridCol>
                <a:gridCol w="1144951">
                  <a:extLst>
                    <a:ext uri="{9D8B030D-6E8A-4147-A177-3AD203B41FA5}">
                      <a16:colId xmlns:a16="http://schemas.microsoft.com/office/drawing/2014/main" val="636890077"/>
                    </a:ext>
                  </a:extLst>
                </a:gridCol>
                <a:gridCol w="1313410">
                  <a:extLst>
                    <a:ext uri="{9D8B030D-6E8A-4147-A177-3AD203B41FA5}">
                      <a16:colId xmlns:a16="http://schemas.microsoft.com/office/drawing/2014/main" val="3904428154"/>
                    </a:ext>
                  </a:extLst>
                </a:gridCol>
                <a:gridCol w="2078181">
                  <a:extLst>
                    <a:ext uri="{9D8B030D-6E8A-4147-A177-3AD203B41FA5}">
                      <a16:colId xmlns:a16="http://schemas.microsoft.com/office/drawing/2014/main" val="97498111"/>
                    </a:ext>
                  </a:extLst>
                </a:gridCol>
              </a:tblGrid>
              <a:tr h="370839">
                <a:tc gridSpan="4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Epoch 100</a:t>
                      </a: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503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Approach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Approach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040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PSNR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23.76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26.20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25.43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199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SSIM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0.85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0.839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113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650377"/>
                  </a:ext>
                </a:extLst>
              </a:tr>
            </a:tbl>
          </a:graphicData>
        </a:graphic>
      </p:graphicFrame>
      <p:pic>
        <p:nvPicPr>
          <p:cNvPr id="11" name="Graphic 10" descr="Upward trend with solid fill">
            <a:extLst>
              <a:ext uri="{FF2B5EF4-FFF2-40B4-BE49-F238E27FC236}">
                <a16:creationId xmlns:a16="http://schemas.microsoft.com/office/drawing/2014/main" id="{61CECB45-B803-8051-BFD5-50BF44FEE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6622" y="5305001"/>
            <a:ext cx="649856" cy="6498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182298-CE3E-22B1-FDA0-71D4E7FB8958}"/>
              </a:ext>
            </a:extLst>
          </p:cNvPr>
          <p:cNvSpPr txBox="1"/>
          <p:nvPr/>
        </p:nvSpPr>
        <p:spPr>
          <a:xfrm>
            <a:off x="2363638" y="179429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Seq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2B5997-DF3B-5129-DCEF-9773870B384F}"/>
              </a:ext>
            </a:extLst>
          </p:cNvPr>
          <p:cNvSpPr txBox="1"/>
          <p:nvPr/>
        </p:nvSpPr>
        <p:spPr>
          <a:xfrm>
            <a:off x="8433110" y="179429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Seq 2</a:t>
            </a:r>
          </a:p>
        </p:txBody>
      </p:sp>
    </p:spTree>
    <p:extLst>
      <p:ext uri="{BB962C8B-B14F-4D97-AF65-F5344CB8AC3E}">
        <p14:creationId xmlns:p14="http://schemas.microsoft.com/office/powerpoint/2010/main" val="10317522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7794FBC-F71A-A4D9-6C9F-98A5F62CD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60BAF-5520-BE33-064F-A1AF3DB35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83AB0-286E-1061-4AD7-9D9A22AF4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35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0ED21-6BFA-F6B0-7FAB-8EFF58DC6F0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/>
              <a:t>Epoch 100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70804B-C97F-8A61-672C-BB717AD463CE}"/>
              </a:ext>
            </a:extLst>
          </p:cNvPr>
          <p:cNvSpPr txBox="1"/>
          <p:nvPr/>
        </p:nvSpPr>
        <p:spPr>
          <a:xfrm>
            <a:off x="143060" y="1362147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Baseline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E606E9-B528-CB43-8CD6-6209AFA6F7E1}"/>
              </a:ext>
            </a:extLst>
          </p:cNvPr>
          <p:cNvSpPr txBox="1"/>
          <p:nvPr/>
        </p:nvSpPr>
        <p:spPr>
          <a:xfrm>
            <a:off x="1" y="2898289"/>
            <a:ext cx="1547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Flow + Kinematics Conditioning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E86BC3-BD1C-AE71-0612-E6A52000E5A4}"/>
              </a:ext>
            </a:extLst>
          </p:cNvPr>
          <p:cNvSpPr txBox="1"/>
          <p:nvPr/>
        </p:nvSpPr>
        <p:spPr>
          <a:xfrm>
            <a:off x="31803" y="5391695"/>
            <a:ext cx="1498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Kinematics Conditioning</a:t>
            </a:r>
          </a:p>
        </p:txBody>
      </p:sp>
      <p:pic>
        <p:nvPicPr>
          <p:cNvPr id="14" name="Picture 13" descr="A collage of a road&#10;&#10;Description automatically generated">
            <a:extLst>
              <a:ext uri="{FF2B5EF4-FFF2-40B4-BE49-F238E27FC236}">
                <a16:creationId xmlns:a16="http://schemas.microsoft.com/office/drawing/2014/main" id="{CF2A6A07-77E1-8C30-131E-0D0F11622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33" y="2245412"/>
            <a:ext cx="5233718" cy="2103120"/>
          </a:xfrm>
          <a:prstGeom prst="rect">
            <a:avLst/>
          </a:prstGeom>
        </p:spPr>
      </p:pic>
      <p:pic>
        <p:nvPicPr>
          <p:cNvPr id="16" name="Picture 15" descr="A collage of a street with cars&#10;&#10;Description automatically generated">
            <a:extLst>
              <a:ext uri="{FF2B5EF4-FFF2-40B4-BE49-F238E27FC236}">
                <a16:creationId xmlns:a16="http://schemas.microsoft.com/office/drawing/2014/main" id="{188370CA-272F-E024-3C72-CF8BC8E3C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943" y="2245412"/>
            <a:ext cx="5233718" cy="2103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A821F5B-A3ED-BACB-AF32-D3348826D8F0}"/>
                  </a:ext>
                </a:extLst>
              </p:cNvPr>
              <p:cNvSpPr txBox="1"/>
              <p:nvPr/>
            </p:nvSpPr>
            <p:spPr>
              <a:xfrm>
                <a:off x="2820784" y="1093633"/>
                <a:ext cx="6148735" cy="808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image</m:t>
                        </m:r>
                      </m:sub>
                    </m:sSub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sub>
                    </m:sSub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𝑓𝑟𝑎𝑚𝑒</m:t>
                        </m:r>
                      </m:sub>
                    </m:sSub>
                  </m:oMath>
                </a14:m>
                <a:r>
                  <a:rPr lang="en-US" sz="2400" b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𝑠𝑒𝑞𝑢𝑒𝑛𝑐𝑒</m:t>
                        </m:r>
                      </m:sub>
                    </m:sSub>
                  </m:oMath>
                </a14:m>
                <a:r>
                  <a:rPr lang="en-GB" sz="2400" b="0"/>
                  <a:t> </a:t>
                </a:r>
              </a:p>
              <a:p>
                <a:r>
                  <a:rPr lang="en-GB" sz="2400"/>
                  <a:t>	</a:t>
                </a:r>
                <a:r>
                  <a:rPr lang="en-GB" sz="2400" b="1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1" i="1"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GB" sz="2400" b="1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𝒗𝒆𝒍𝒐𝒄𝒊𝒕𝒚</m:t>
                        </m:r>
                      </m:sub>
                    </m:sSub>
                  </m:oMath>
                </a14:m>
                <a:r>
                  <a:rPr lang="en-GB" sz="2400" b="1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1" i="1"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GB" sz="2400" b="1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𝒂𝒄𝒄𝒆𝒍𝒆𝒓𝒂𝒕𝒊𝒐𝒏</m:t>
                        </m:r>
                      </m:sub>
                    </m:sSub>
                    <m:r>
                      <a:rPr lang="en-GB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b="1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1" i="1"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</m:sSub>
                    <m:sSub>
                      <m:sSub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𝒇𝒍𝒐𝒘</m:t>
                        </m:r>
                      </m:sub>
                    </m:sSub>
                  </m:oMath>
                </a14:m>
                <a:endParaRPr lang="en-GB" sz="2400" b="1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A821F5B-A3ED-BACB-AF32-D3348826D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784" y="1093633"/>
                <a:ext cx="6148735" cy="808555"/>
              </a:xfrm>
              <a:prstGeom prst="rect">
                <a:avLst/>
              </a:prstGeom>
              <a:blipFill>
                <a:blip r:embed="rId4"/>
                <a:stretch>
                  <a:fillRect l="-1786" t="-10526" b="-18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2416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D98B7-2822-6A6E-D40E-1E159CA2A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Related Work: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233AA-9C15-E066-341C-37CB8885A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54895-5BC6-099B-FCBF-DA1849EEA7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0" y="635657"/>
            <a:ext cx="6064197" cy="583503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Dual Motion GAN – Future-Flow Video Prediction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942BEC-28DB-AFB7-B9E9-6E74A343D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8173"/>
            <a:ext cx="5841932" cy="3077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378653-7BE6-2572-92EE-BA24D022D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966" y="1475061"/>
            <a:ext cx="5436763" cy="260378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CB9466-87B3-C58D-6D57-006852FA5464}"/>
              </a:ext>
            </a:extLst>
          </p:cNvPr>
          <p:cNvCxnSpPr>
            <a:cxnSpLocks/>
          </p:cNvCxnSpPr>
          <p:nvPr/>
        </p:nvCxnSpPr>
        <p:spPr>
          <a:xfrm>
            <a:off x="5971193" y="838200"/>
            <a:ext cx="0" cy="4781627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D7C2B96-2D21-8F23-0DAD-19DD5F7AC671}"/>
              </a:ext>
            </a:extLst>
          </p:cNvPr>
          <p:cNvSpPr txBox="1">
            <a:spLocks/>
          </p:cNvSpPr>
          <p:nvPr/>
        </p:nvSpPr>
        <p:spPr>
          <a:xfrm>
            <a:off x="6216599" y="635657"/>
            <a:ext cx="5911796" cy="5835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err="1"/>
              <a:t>DANet</a:t>
            </a:r>
            <a:r>
              <a:rPr lang="en-US" sz="2200"/>
              <a:t>: Dynamics aware video prediction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02579D-5AEC-0520-4097-D6FE0871749C}"/>
              </a:ext>
            </a:extLst>
          </p:cNvPr>
          <p:cNvSpPr txBox="1"/>
          <p:nvPr/>
        </p:nvSpPr>
        <p:spPr>
          <a:xfrm>
            <a:off x="353370" y="4405691"/>
            <a:ext cx="5357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/>
              <a:t>Dual Learning Mechanism, </a:t>
            </a:r>
            <a:r>
              <a:rPr lang="en-US" sz="1800"/>
              <a:t>Each generator's output refines the other's predictions through a shared probabilistic motion encoder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B3A180-E8B6-290F-934C-4DB19438B1E2}"/>
              </a:ext>
            </a:extLst>
          </p:cNvPr>
          <p:cNvSpPr txBox="1"/>
          <p:nvPr/>
        </p:nvSpPr>
        <p:spPr>
          <a:xfrm>
            <a:off x="5971193" y="4267192"/>
            <a:ext cx="61572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latin typeface="+mn-lt"/>
              </a:rPr>
              <a:t>T</a:t>
            </a:r>
            <a:r>
              <a:rPr lang="en-US" sz="1800" b="1" i="0" u="none" strike="noStrike" baseline="0">
                <a:latin typeface="+mn-lt"/>
              </a:rPr>
              <a:t>wo-branch video prediction </a:t>
            </a:r>
            <a:r>
              <a:rPr lang="en-US" sz="1800" b="0" i="0" u="none" strike="noStrike" baseline="0">
                <a:latin typeface="+mn-lt"/>
              </a:rPr>
              <a:t>model to jointly model the spatiotemporal dynamics and spatial details</a:t>
            </a:r>
          </a:p>
          <a:p>
            <a:r>
              <a:rPr lang="en-US" sz="1800" b="1" i="0" u="none" strike="noStrike" baseline="0" err="1">
                <a:latin typeface="+mn-lt"/>
              </a:rPr>
              <a:t>Spatio</a:t>
            </a:r>
            <a:r>
              <a:rPr lang="en-US" sz="1800" b="1">
                <a:latin typeface="+mn-lt"/>
              </a:rPr>
              <a:t>-</a:t>
            </a:r>
            <a:r>
              <a:rPr lang="en-US" sz="1800" b="1" i="0" u="none" strike="noStrike" baseline="0">
                <a:latin typeface="+mn-lt"/>
              </a:rPr>
              <a:t>Tempora</a:t>
            </a:r>
            <a:r>
              <a:rPr lang="en-US" sz="1800" b="1">
                <a:latin typeface="+mn-lt"/>
              </a:rPr>
              <a:t>l </a:t>
            </a:r>
            <a:r>
              <a:rPr lang="en-US" sz="1800" b="1" i="0" u="none" strike="noStrike" baseline="0">
                <a:latin typeface="+mn-lt"/>
              </a:rPr>
              <a:t>Memory </a:t>
            </a:r>
            <a:r>
              <a:rPr lang="en-US" sz="1800" b="0" i="0" u="none" strike="noStrike" baseline="0">
                <a:latin typeface="+mn-lt"/>
              </a:rPr>
              <a:t>to transmit the spatiotemporal features of video along a zigzag direction across the </a:t>
            </a:r>
            <a:r>
              <a:rPr lang="en-US" sz="1800" b="0" i="0" u="none" strike="noStrike" baseline="0" err="1">
                <a:latin typeface="+mn-lt"/>
              </a:rPr>
              <a:t>MotionCells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20EA85-061B-C6F7-994F-F1493285F2E3}"/>
              </a:ext>
            </a:extLst>
          </p:cNvPr>
          <p:cNvSpPr txBox="1"/>
          <p:nvPr/>
        </p:nvSpPr>
        <p:spPr>
          <a:xfrm>
            <a:off x="2172757" y="5805429"/>
            <a:ext cx="7672316" cy="369332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/>
              <a:t>Common Limitation: P</a:t>
            </a:r>
            <a:r>
              <a:rPr lang="en-US" sz="1800" err="1"/>
              <a:t>ixel</a:t>
            </a:r>
            <a:r>
              <a:rPr lang="en-US" sz="1800"/>
              <a:t> hallucinations</a:t>
            </a:r>
            <a:r>
              <a:rPr lang="en-US"/>
              <a:t> and</a:t>
            </a:r>
            <a:r>
              <a:rPr lang="en-US" sz="1800"/>
              <a:t> </a:t>
            </a:r>
            <a:r>
              <a:rPr lang="en-US"/>
              <a:t>long-term blurry</a:t>
            </a:r>
            <a:r>
              <a:rPr lang="en-US" sz="1800"/>
              <a:t> video predictions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E5CD25-4352-C9E5-AA7B-783A1D8575BC}"/>
              </a:ext>
            </a:extLst>
          </p:cNvPr>
          <p:cNvSpPr txBox="1"/>
          <p:nvPr/>
        </p:nvSpPr>
        <p:spPr>
          <a:xfrm>
            <a:off x="399068" y="6254740"/>
            <a:ext cx="117929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Liang, </a:t>
            </a:r>
            <a:r>
              <a:rPr lang="en-US" sz="1000" b="0" i="0" err="1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Xiaodan</a:t>
            </a:r>
            <a:r>
              <a:rPr lang="en-US" sz="1000" b="0" i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, et al. "Dual motion GAN for future-flow embedded video prediction." </a:t>
            </a:r>
            <a:r>
              <a:rPr lang="en-US" sz="1000" b="0" i="1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proceedings of the IEEE international conference on computer vision</a:t>
            </a:r>
            <a:r>
              <a:rPr lang="en-US" sz="1000" b="0" i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. 2017. (</a:t>
            </a:r>
            <a:r>
              <a:rPr lang="en-US" sz="1000" b="1" i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433 Citations</a:t>
            </a:r>
            <a:r>
              <a:rPr lang="en-US" sz="1000" b="0" i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)</a:t>
            </a:r>
          </a:p>
          <a:p>
            <a:r>
              <a:rPr lang="en-US" sz="1000" b="0" i="0"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Huang, H., &amp; Guan, Y. (</a:t>
            </a:r>
            <a:r>
              <a:rPr lang="en-US" sz="1000" b="1" i="0"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2024</a:t>
            </a:r>
            <a:r>
              <a:rPr lang="en-US" sz="1000" b="0" i="0"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). </a:t>
            </a:r>
            <a:r>
              <a:rPr lang="en-US" sz="1000" b="0" i="0" err="1"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DANet</a:t>
            </a:r>
            <a:r>
              <a:rPr lang="en-US" sz="1000" b="0" i="0"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: A </a:t>
            </a:r>
            <a:r>
              <a:rPr lang="en-US" sz="1000" b="0" i="0" err="1"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spatio</a:t>
            </a:r>
            <a:r>
              <a:rPr lang="en-US" sz="1000" b="0" i="0"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-temporal dynamics and Detail Aware Network for video prediction. </a:t>
            </a:r>
            <a:r>
              <a:rPr lang="en-US" sz="1000" b="0" i="1"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Neurocomputing</a:t>
            </a:r>
            <a:r>
              <a:rPr lang="en-US" sz="1000" b="0" i="0">
                <a:solidFill>
                  <a:srgbClr val="222222"/>
                </a:solidFill>
                <a:effectLst/>
                <a:latin typeface="+mn-lt"/>
                <a:cs typeface="Arial" panose="020B0604020202020204" pitchFamily="34" charset="0"/>
              </a:rPr>
              <a:t>, 128023</a:t>
            </a:r>
            <a:endParaRPr lang="en-US" sz="1000" b="0" i="0">
              <a:solidFill>
                <a:srgbClr val="222222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77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585B2-C69C-FEBB-9D3D-2093DE3CC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5"/>
            <a:ext cx="12192000" cy="681111"/>
          </a:xfrm>
        </p:spPr>
        <p:txBody>
          <a:bodyPr/>
          <a:lstStyle/>
          <a:p>
            <a:r>
              <a:rPr lang="en-US"/>
              <a:t>Related Work: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1837B-B233-7FCD-938B-FAB704517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66" y="1387942"/>
            <a:ext cx="6583184" cy="4826317"/>
          </a:xfrm>
        </p:spPr>
        <p:txBody>
          <a:bodyPr>
            <a:normAutofit/>
          </a:bodyPr>
          <a:lstStyle/>
          <a:p>
            <a:r>
              <a:rPr lang="en-US" sz="2200"/>
              <a:t>Generate past AND future frames</a:t>
            </a:r>
          </a:p>
          <a:p>
            <a:endParaRPr lang="en-US" sz="2200"/>
          </a:p>
          <a:p>
            <a:r>
              <a:rPr lang="en-US" sz="2200"/>
              <a:t>Ensure temporal consistency with past + future</a:t>
            </a:r>
          </a:p>
          <a:p>
            <a:endParaRPr lang="en-US" sz="2200"/>
          </a:p>
          <a:p>
            <a:r>
              <a:rPr lang="en-US" sz="2200"/>
              <a:t>Two discriminators</a:t>
            </a:r>
          </a:p>
          <a:p>
            <a:pPr lvl="1"/>
            <a:r>
              <a:rPr lang="en-US" sz="2200"/>
              <a:t>Single Frame</a:t>
            </a:r>
          </a:p>
          <a:p>
            <a:pPr lvl="1"/>
            <a:r>
              <a:rPr lang="en-US" sz="2200"/>
              <a:t>Sequence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88A29-D907-F095-964C-94C05B21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24746-5647-84DA-E0B0-1D4B9ECB590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en-US" sz="2200"/>
              <a:t>Predicting Future Frames using Retrospective Cycle GAN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9B3E5A-99EB-3B2D-AB79-DAFF5564A5C6}"/>
              </a:ext>
            </a:extLst>
          </p:cNvPr>
          <p:cNvSpPr txBox="1"/>
          <p:nvPr/>
        </p:nvSpPr>
        <p:spPr>
          <a:xfrm>
            <a:off x="27165" y="6337663"/>
            <a:ext cx="11320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Kwon, Y. H., &amp; Park, M. G. (2019). Predicting future frames using retrospective cycle </a:t>
            </a:r>
            <a:r>
              <a:rPr lang="en-US" sz="1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gan</a:t>
            </a:r>
            <a:r>
              <a:rPr lang="en-US" sz="1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In </a:t>
            </a:r>
            <a:r>
              <a:rPr lang="en-US" sz="1000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Proceedings of the IEEE/CVF Conference on Computer Vision and Pattern Recognition</a:t>
            </a:r>
            <a:r>
              <a:rPr lang="en-US" sz="1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(pp. 1811-1820).</a:t>
            </a:r>
            <a:endParaRPr lang="en-US" sz="1000"/>
          </a:p>
        </p:txBody>
      </p:sp>
      <p:pic>
        <p:nvPicPr>
          <p:cNvPr id="3074" name="Picture 2" descr="Temporal Direction - an overview | ScienceDirect Topics">
            <a:extLst>
              <a:ext uri="{FF2B5EF4-FFF2-40B4-BE49-F238E27FC236}">
                <a16:creationId xmlns:a16="http://schemas.microsoft.com/office/drawing/2014/main" id="{57F9E6AC-AD45-D494-16CF-DCF78AC1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941" y="3593633"/>
            <a:ext cx="37719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369E6C5-6E8D-2C39-CD19-E60BCB6CD1A4}"/>
              </a:ext>
            </a:extLst>
          </p:cNvPr>
          <p:cNvCxnSpPr>
            <a:cxnSpLocks/>
          </p:cNvCxnSpPr>
          <p:nvPr/>
        </p:nvCxnSpPr>
        <p:spPr>
          <a:xfrm flipH="1" flipV="1">
            <a:off x="2026458" y="4528903"/>
            <a:ext cx="1957790" cy="662474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0902F5-FCE9-5170-06C2-6EEB3436E70C}"/>
              </a:ext>
            </a:extLst>
          </p:cNvPr>
          <p:cNvCxnSpPr>
            <a:cxnSpLocks/>
          </p:cNvCxnSpPr>
          <p:nvPr/>
        </p:nvCxnSpPr>
        <p:spPr>
          <a:xfrm>
            <a:off x="4139987" y="5241935"/>
            <a:ext cx="1708235" cy="635802"/>
          </a:xfrm>
          <a:prstGeom prst="straightConnector1">
            <a:avLst/>
          </a:prstGeom>
          <a:ln w="28575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C0528F45-4D85-F6EE-8992-244F3A66C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823" y="1666408"/>
            <a:ext cx="5647346" cy="337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40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CBF7A-6BDD-3F58-50D6-FEB4BC5F9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Related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52B28-C0ED-E485-4225-99DEE6E17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3744ED-7284-B404-78E4-62FC15DD85F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803" y="681036"/>
            <a:ext cx="5043595" cy="1070126"/>
          </a:xfrm>
        </p:spPr>
        <p:txBody>
          <a:bodyPr>
            <a:normAutofit/>
          </a:bodyPr>
          <a:lstStyle/>
          <a:p>
            <a:r>
              <a:rPr lang="en-US" sz="2800"/>
              <a:t>Predicting Future Frames using Retrospective Cycle GAN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34320E6-31B5-8511-82E5-1E113B8FD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00686" y="224656"/>
            <a:ext cx="6666026" cy="624386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27E2EC-CD7E-477D-51D8-9C8C6281380C}"/>
              </a:ext>
            </a:extLst>
          </p:cNvPr>
          <p:cNvSpPr txBox="1"/>
          <p:nvPr/>
        </p:nvSpPr>
        <p:spPr>
          <a:xfrm>
            <a:off x="337932" y="2783538"/>
            <a:ext cx="48501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Room to improve blurring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Conditioning the GAN on physics and flow can provide more control over generations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FE7F8A-CAFB-7959-A7FB-DAEEA466C07F}"/>
                  </a:ext>
                </a:extLst>
              </p:cNvPr>
              <p:cNvSpPr txBox="1"/>
              <p:nvPr/>
            </p:nvSpPr>
            <p:spPr>
              <a:xfrm>
                <a:off x="305661" y="2175609"/>
                <a:ext cx="4689365" cy="421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image</m:t>
                          </m:r>
                        </m:sub>
                      </m:sSub>
                      <m:r>
                        <a:rPr lang="en-GB" sz="1800" b="0" i="0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sub>
                      </m:sSub>
                      <m:r>
                        <a:rPr lang="en-GB" sz="18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𝑓𝑟𝑎𝑚𝑒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𝐴𝑑𝑣</m:t>
                          </m:r>
                        </m:sup>
                      </m:sSub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GB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𝑠𝑒𝑞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𝐴𝑑𝑣</m:t>
                          </m:r>
                        </m:sup>
                      </m:sSub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FE7F8A-CAFB-7959-A7FB-DAEEA466C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661" y="2175609"/>
                <a:ext cx="4689365" cy="421526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762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723F0-3E75-D5CE-5AB7-62D09B0FA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 1: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4C580-9773-6863-419B-26AA6FD8D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4539"/>
            <a:ext cx="11934909" cy="5343666"/>
          </a:xfrm>
        </p:spPr>
        <p:txBody>
          <a:bodyPr>
            <a:normAutofit/>
          </a:bodyPr>
          <a:lstStyle/>
          <a:p>
            <a:r>
              <a:rPr lang="en-US" sz="2400"/>
              <a:t>Loss:</a:t>
            </a:r>
          </a:p>
          <a:p>
            <a:endParaRPr lang="en-US" sz="2400"/>
          </a:p>
          <a:p>
            <a:endParaRPr lang="en-US" sz="2400"/>
          </a:p>
          <a:p>
            <a:r>
              <a:rPr lang="en-US" sz="2000"/>
              <a:t>Optical Flow computation during training using pre-trained RAFT model (</a:t>
            </a:r>
            <a:r>
              <a:rPr lang="en-US" sz="2000" b="0" i="0" u="none" strike="noStrike">
                <a:solidFill>
                  <a:srgbClr val="EE4C2C"/>
                </a:solidFill>
                <a:effectLst/>
                <a:latin typeface="FreightSans"/>
                <a:hlinkClick r:id="rId3"/>
              </a:rPr>
              <a:t>RAFT: Recurrent All-Pairs Field Transforms for Optical Flow</a:t>
            </a:r>
            <a:r>
              <a:rPr lang="en-US" sz="2000" b="0" i="0" u="none" strike="noStrike">
                <a:solidFill>
                  <a:schemeClr val="accent1"/>
                </a:solidFill>
                <a:effectLst/>
                <a:latin typeface="FreightSans"/>
              </a:rPr>
              <a:t>)</a:t>
            </a:r>
            <a:endParaRPr lang="en-US" sz="2000" b="0" i="0" u="none" strike="noStrike">
              <a:effectLst/>
              <a:latin typeface="FreightSans"/>
            </a:endParaRPr>
          </a:p>
          <a:p>
            <a:pPr lvl="1"/>
            <a:r>
              <a:rPr lang="en-US" sz="2000">
                <a:latin typeface="FreightSans"/>
              </a:rPr>
              <a:t>Has proven performance and generalization on KITTI data</a:t>
            </a:r>
          </a:p>
          <a:p>
            <a:pPr lvl="1"/>
            <a:r>
              <a:rPr lang="en-US" sz="2000">
                <a:latin typeface="FreightSans"/>
              </a:rPr>
              <a:t>Large model with higher accuracy was utilized</a:t>
            </a:r>
            <a:endParaRPr lang="en-US" sz="2000"/>
          </a:p>
          <a:p>
            <a:endParaRPr lang="en-US" sz="2400"/>
          </a:p>
          <a:p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endParaRPr lang="en-US" sz="2400"/>
          </a:p>
          <a:p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A9EB7-E61D-8596-BB94-26B01A8AA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EEB562-6152-AD69-ADFC-087227E0BC3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Unique feature: Conditioning Retrospective GAN on Flow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F6B663-97C6-6D51-679B-95FA547C196D}"/>
                  </a:ext>
                </a:extLst>
              </p:cNvPr>
              <p:cNvSpPr txBox="1"/>
              <p:nvPr/>
            </p:nvSpPr>
            <p:spPr>
              <a:xfrm>
                <a:off x="1452337" y="1656219"/>
                <a:ext cx="7304051" cy="4043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image</m:t>
                        </m:r>
                      </m:sub>
                    </m:sSub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sub>
                    </m:sSub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𝑓𝑟𝑎𝑚𝑒</m:t>
                        </m:r>
                      </m:sub>
                    </m:sSub>
                  </m:oMath>
                </a14:m>
                <a:r>
                  <a:rPr lang="en-US" sz="2400" b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𝑠𝑒𝑞𝑢𝑒𝑛𝑐𝑒</m:t>
                        </m:r>
                      </m:sub>
                    </m:sSub>
                  </m:oMath>
                </a14:m>
                <a:r>
                  <a:rPr lang="en-GB" sz="2400" b="0"/>
                  <a:t> </a:t>
                </a:r>
                <a:r>
                  <a:rPr lang="en-GB" sz="2400" b="1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1" i="1"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sSub>
                      <m:sSub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𝒇𝒍𝒐𝒘</m:t>
                        </m:r>
                      </m:sub>
                    </m:sSub>
                  </m:oMath>
                </a14:m>
                <a:endParaRPr lang="en-GB" sz="2400" b="1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F6B663-97C6-6D51-679B-95FA547C1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337" y="1656219"/>
                <a:ext cx="7304051" cy="404341"/>
              </a:xfrm>
              <a:prstGeom prst="rect">
                <a:avLst/>
              </a:prstGeom>
              <a:blipFill>
                <a:blip r:embed="rId4"/>
                <a:stretch>
                  <a:fillRect l="-1503" t="-22727" r="-417" b="-37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19FF28F-20BB-7DFD-E31D-D3D523325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464" y="4414689"/>
            <a:ext cx="8116433" cy="20672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81219B-8E58-9156-F365-031263BA0B87}"/>
              </a:ext>
            </a:extLst>
          </p:cNvPr>
          <p:cNvSpPr txBox="1"/>
          <p:nvPr/>
        </p:nvSpPr>
        <p:spPr>
          <a:xfrm>
            <a:off x="9096163" y="4045357"/>
            <a:ext cx="2357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>
                <a:effectLst/>
                <a:latin typeface="FreightSans"/>
              </a:rPr>
              <a:t>[Teed et al, Princeton]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57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18B61-D15A-1A30-054B-CDA559F24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906A-0CB0-61A7-0DC7-272C50669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8B0C8E-5BCD-3A88-4FC8-F916D5B201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6981" y="1264539"/>
                <a:ext cx="11287928" cy="5343666"/>
              </a:xfrm>
            </p:spPr>
            <p:txBody>
              <a:bodyPr>
                <a:normAutofit/>
              </a:bodyPr>
              <a:lstStyle/>
              <a:p>
                <a:endParaRPr lang="en-US" sz="2400"/>
              </a:p>
              <a:p>
                <a:endParaRPr lang="en-US" sz="2400"/>
              </a:p>
              <a:p>
                <a:r>
                  <a:rPr lang="en-US" sz="2400"/>
                  <a:t>Motivation: Instead of bounding box tracking, use optical flow difference</a:t>
                </a:r>
                <a:endParaRPr lang="en-GB" sz="2400" b="1" i="1">
                  <a:latin typeface="Cambria Math" panose="02040503050406030204" pitchFamily="18" charset="0"/>
                </a:endParaRPr>
              </a:p>
              <a:p>
                <a:endParaRPr lang="en-GB" sz="2400" b="1" i="1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𝒇𝒍𝒐𝒘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𝚺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𝒇𝒍𝒐𝒘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sSubSup>
                                  <m:sSubSup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  <m:sup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𝑮𝑻</m:t>
                                    </m:r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/>
                  <a:t> </a:t>
                </a:r>
              </a:p>
              <a:p>
                <a:endParaRPr lang="en-US" sz="2400"/>
              </a:p>
              <a:p>
                <a:r>
                  <a:rPr lang="en-US" sz="2400"/>
                  <a:t>We emphasize only on the 4</a:t>
                </a:r>
                <a:r>
                  <a:rPr lang="en-US" sz="2400" baseline="30000"/>
                  <a:t>th</a:t>
                </a:r>
                <a:r>
                  <a:rPr lang="en-US" sz="2400"/>
                  <a:t> to 5</a:t>
                </a:r>
                <a:r>
                  <a:rPr lang="en-US" sz="2400" baseline="30000"/>
                  <a:t>th</a:t>
                </a:r>
                <a:r>
                  <a:rPr lang="en-US" sz="2400"/>
                  <a:t> frame flow loss compared to ground truth.</a:t>
                </a:r>
              </a:p>
              <a:p>
                <a:endParaRPr lang="en-US" sz="2400"/>
              </a:p>
              <a:p>
                <a:endParaRPr lang="en-US" sz="2400"/>
              </a:p>
              <a:p>
                <a:endParaRPr lang="en-US" sz="2400"/>
              </a:p>
              <a:p>
                <a:endParaRPr lang="en-US" sz="2400"/>
              </a:p>
              <a:p>
                <a:pPr marL="0" indent="0">
                  <a:buNone/>
                </a:pPr>
                <a:endParaRPr lang="en-US" sz="2400"/>
              </a:p>
              <a:p>
                <a:pPr marL="0" indent="0">
                  <a:buNone/>
                </a:pPr>
                <a:endParaRPr lang="en-US" sz="2400"/>
              </a:p>
              <a:p>
                <a:endParaRPr lang="en-US" sz="2400"/>
              </a:p>
              <a:p>
                <a:endParaRPr lang="en-US" sz="24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8B0C8E-5BCD-3A88-4FC8-F916D5B201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981" y="1264539"/>
                <a:ext cx="11287928" cy="5343666"/>
              </a:xfrm>
              <a:blipFill>
                <a:blip r:embed="rId3"/>
                <a:stretch>
                  <a:fillRect l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64DC3-C924-62CD-B8F4-65296DAD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FBD72-604F-09D0-FEB5-37AE4F27ADB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Unique feature: Conditioning Retrospective GAN on Flow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86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155E6-6320-BD50-6511-2834750A5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2FE53-8D4F-4C04-9A94-1807B65CE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 2: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C7E16-323A-E55D-7009-9A9E83D26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4539"/>
            <a:ext cx="11934909" cy="5343666"/>
          </a:xfrm>
        </p:spPr>
        <p:txBody>
          <a:bodyPr>
            <a:normAutofit/>
          </a:bodyPr>
          <a:lstStyle/>
          <a:p>
            <a:r>
              <a:rPr lang="en-US"/>
              <a:t>Loss: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/>
              <a:t>Reconstruction loss for each frame:</a:t>
            </a:r>
          </a:p>
          <a:p>
            <a:pPr lvl="1"/>
            <a:r>
              <a:rPr lang="en-US"/>
              <a:t>Minimize errors in forward and backward directions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Network Architecture:</a:t>
            </a:r>
          </a:p>
          <a:p>
            <a:pPr lvl="1"/>
            <a:r>
              <a:rPr lang="en-US"/>
              <a:t>One Generator with generating forward and backward video sequences</a:t>
            </a:r>
          </a:p>
          <a:p>
            <a:pPr lvl="1"/>
            <a:r>
              <a:rPr lang="en-US"/>
              <a:t>Two discriminators, first for details in a single/individual frame and second to evaluate the frame sequences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67EA6-EC47-D4B0-19CB-FC3FDAF9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38BE-962A-4B8E-9F59-35CA1C9E19AA}" type="slidenum">
              <a:rPr lang="en-US" smtClean="0"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EB9E02-4E74-E4D5-B268-417A1F943EA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Unique feature: Adding kinematic constraints to retrospective GAN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73A6A2-B4D8-366D-EC7A-DAD681ADC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323" y="3795014"/>
            <a:ext cx="3982006" cy="7906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4D213B-8A58-876F-0D04-B1516D7BA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987" y="3772457"/>
            <a:ext cx="2915057" cy="8478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704E15-B04D-164B-62C9-474C521850E4}"/>
              </a:ext>
            </a:extLst>
          </p:cNvPr>
          <p:cNvSpPr txBox="1"/>
          <p:nvPr/>
        </p:nvSpPr>
        <p:spPr>
          <a:xfrm>
            <a:off x="8169215" y="3867190"/>
            <a:ext cx="3864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Laplacian of Gaussian for preserving edges based on rapid intensity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2ADB21-DAE3-5592-D74C-B38E59DFBF8C}"/>
                  </a:ext>
                </a:extLst>
              </p:cNvPr>
              <p:cNvSpPr txBox="1"/>
              <p:nvPr/>
            </p:nvSpPr>
            <p:spPr>
              <a:xfrm>
                <a:off x="1452337" y="1656219"/>
                <a:ext cx="9895979" cy="4042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image</m:t>
                        </m:r>
                      </m:sub>
                    </m:sSub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sub>
                    </m:sSub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𝑓𝑟𝑎𝑚𝑒</m:t>
                        </m:r>
                      </m:sub>
                    </m:sSub>
                  </m:oMath>
                </a14:m>
                <a:r>
                  <a:rPr lang="en-US" sz="2400" b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𝑠𝑒𝑞𝑢𝑒𝑛𝑐𝑒</m:t>
                        </m:r>
                      </m:sub>
                    </m:sSub>
                  </m:oMath>
                </a14:m>
                <a:r>
                  <a:rPr lang="en-GB" sz="2400" b="0"/>
                  <a:t> </a:t>
                </a:r>
                <a:r>
                  <a:rPr lang="en-GB" sz="2400" b="1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1" i="1"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𝒗𝒆𝒍𝒐𝒄𝒊𝒕𝒚</m:t>
                        </m:r>
                      </m:sub>
                    </m:sSub>
                  </m:oMath>
                </a14:m>
                <a:r>
                  <a:rPr lang="en-GB" sz="2400" b="1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1" i="1"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𝒂𝒄𝒄𝒆𝒍𝒆𝒓𝒂𝒕𝒊𝒐𝒏</m:t>
                        </m:r>
                      </m:sub>
                    </m:sSub>
                  </m:oMath>
                </a14:m>
                <a:endParaRPr lang="en-GB" sz="2400" b="1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2ADB21-DAE3-5592-D74C-B38E59DFB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337" y="1656219"/>
                <a:ext cx="9895979" cy="404213"/>
              </a:xfrm>
              <a:prstGeom prst="rect">
                <a:avLst/>
              </a:prstGeom>
              <a:blipFill>
                <a:blip r:embed="rId5"/>
                <a:stretch>
                  <a:fillRect l="-1108" t="-22727" b="-37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3104261"/>
      </p:ext>
    </p:extLst>
  </p:cSld>
  <p:clrMapOvr>
    <a:masterClrMapping/>
  </p:clrMapOvr>
</p:sld>
</file>

<file path=ppt/theme/theme1.xml><?xml version="1.0" encoding="utf-8"?>
<a:theme xmlns:a="http://schemas.openxmlformats.org/drawingml/2006/main" name="Gupta_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upta_theme" id="{11CF5EDE-D977-4945-98B8-CF1606D575EA}" vid="{A3FE94EC-66A4-4634-84DC-223B1CCC63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31cbe4-57f7-414f-9eda-2cc5d3e4f025" xsi:nil="true"/>
    <lcf76f155ced4ddcb4097134ff3c332f xmlns="80caa573-c802-4f40-a7bf-535ce1a8344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15E927B861D046B2DD8AFBD7A0AFC6" ma:contentTypeVersion="11" ma:contentTypeDescription="Create a new document." ma:contentTypeScope="" ma:versionID="f19550baf6ade4bc427bb97c565cf7fb">
  <xsd:schema xmlns:xsd="http://www.w3.org/2001/XMLSchema" xmlns:xs="http://www.w3.org/2001/XMLSchema" xmlns:p="http://schemas.microsoft.com/office/2006/metadata/properties" xmlns:ns2="80caa573-c802-4f40-a7bf-535ce1a8344a" xmlns:ns3="8b31cbe4-57f7-414f-9eda-2cc5d3e4f025" targetNamespace="http://schemas.microsoft.com/office/2006/metadata/properties" ma:root="true" ma:fieldsID="d43c93648e26d3108a54ab32cf275273" ns2:_="" ns3:_="">
    <xsd:import namespace="80caa573-c802-4f40-a7bf-535ce1a8344a"/>
    <xsd:import namespace="8b31cbe4-57f7-414f-9eda-2cc5d3e4f0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caa573-c802-4f40-a7bf-535ce1a83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e6246e5-a6e5-4eb2-9fa7-3646699119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31cbe4-57f7-414f-9eda-2cc5d3e4f02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2cef88c-88fa-427e-b898-6cb7afadc11b}" ma:internalName="TaxCatchAll" ma:showField="CatchAllData" ma:web="8b31cbe4-57f7-414f-9eda-2cc5d3e4f0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82E24D-9481-40B5-998C-B608912642D6}">
  <ds:schemaRefs>
    <ds:schemaRef ds:uri="http://schemas.openxmlformats.org/package/2006/metadata/core-properties"/>
    <ds:schemaRef ds:uri="80caa573-c802-4f40-a7bf-535ce1a8344a"/>
    <ds:schemaRef ds:uri="http://purl.org/dc/elements/1.1/"/>
    <ds:schemaRef ds:uri="http://schemas.microsoft.com/office/2006/metadata/properties"/>
    <ds:schemaRef ds:uri="http://schemas.microsoft.com/office/infopath/2007/PartnerControls"/>
    <ds:schemaRef ds:uri="8b31cbe4-57f7-414f-9eda-2cc5d3e4f025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B78ECA8-BDB0-460F-968A-3FDDECF90159}">
  <ds:schemaRefs>
    <ds:schemaRef ds:uri="80caa573-c802-4f40-a7bf-535ce1a8344a"/>
    <ds:schemaRef ds:uri="8b31cbe4-57f7-414f-9eda-2cc5d3e4f02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214BDF8-8527-4551-BB22-ED32FD8727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Gupta_theme</Template>
  <TotalTime>0</TotalTime>
  <Words>1804</Words>
  <Application>Microsoft Office PowerPoint</Application>
  <PresentationFormat>Widescreen</PresentationFormat>
  <Paragraphs>406</Paragraphs>
  <Slides>35</Slides>
  <Notes>9</Notes>
  <HiddenSlides>10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Aptos</vt:lpstr>
      <vt:lpstr>Arial</vt:lpstr>
      <vt:lpstr>Calibri</vt:lpstr>
      <vt:lpstr>Calibri Light</vt:lpstr>
      <vt:lpstr>Cambria Math</vt:lpstr>
      <vt:lpstr>FreightSans</vt:lpstr>
      <vt:lpstr>Sabon Next LT</vt:lpstr>
      <vt:lpstr>Gupta_theme</vt:lpstr>
      <vt:lpstr>Video Frame Prediction</vt:lpstr>
      <vt:lpstr>Problem Statement – Video Frame Prediction</vt:lpstr>
      <vt:lpstr>Video Frame Prediction</vt:lpstr>
      <vt:lpstr>Related Work:</vt:lpstr>
      <vt:lpstr>Related Work: </vt:lpstr>
      <vt:lpstr>Related Work</vt:lpstr>
      <vt:lpstr>Approach 1:</vt:lpstr>
      <vt:lpstr>Approach 1:</vt:lpstr>
      <vt:lpstr>Approach 2:</vt:lpstr>
      <vt:lpstr>Approach 2:</vt:lpstr>
      <vt:lpstr>Implementation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PowerPoint Presentation</vt:lpstr>
      <vt:lpstr>PowerPoint Presentation</vt:lpstr>
      <vt:lpstr>Results</vt:lpstr>
      <vt:lpstr>Results</vt:lpstr>
      <vt:lpstr>Conclusion, Limitations, &amp; Future Work</vt:lpstr>
      <vt:lpstr>End</vt:lpstr>
      <vt:lpstr>Future Work</vt:lpstr>
      <vt:lpstr>Experimental Results</vt:lpstr>
      <vt:lpstr>Experimental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Prakhar Gupta</dc:creator>
  <cp:lastModifiedBy>Prakhar Gupta</cp:lastModifiedBy>
  <cp:revision>2</cp:revision>
  <dcterms:created xsi:type="dcterms:W3CDTF">2024-10-26T22:53:49Z</dcterms:created>
  <dcterms:modified xsi:type="dcterms:W3CDTF">2024-12-07T02:39:30Z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0x0101006F15E927B861D046B2DD8AFBD7A0AFC6</vt:lpwstr>
  </property>
  <property fmtid="{D5CDD505-2E9C-101B-9397-08002B2CF9AE}" pid="3" name="MediaServiceImageTags">
    <vt:lpwstr/>
  </property>
</Properties>
</file>